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6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60.wmf"/><Relationship Id="rId18" Type="http://schemas.openxmlformats.org/officeDocument/2006/relationships/image" Target="../media/image65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12" Type="http://schemas.openxmlformats.org/officeDocument/2006/relationships/image" Target="../media/image59.wmf"/><Relationship Id="rId17" Type="http://schemas.openxmlformats.org/officeDocument/2006/relationships/image" Target="../media/image64.wmf"/><Relationship Id="rId2" Type="http://schemas.openxmlformats.org/officeDocument/2006/relationships/image" Target="../media/image49.wmf"/><Relationship Id="rId16" Type="http://schemas.openxmlformats.org/officeDocument/2006/relationships/image" Target="../media/image63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5" Type="http://schemas.openxmlformats.org/officeDocument/2006/relationships/image" Target="../media/image62.wmf"/><Relationship Id="rId10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Relationship Id="rId14" Type="http://schemas.openxmlformats.org/officeDocument/2006/relationships/image" Target="../media/image6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8.wmf"/><Relationship Id="rId18" Type="http://schemas.openxmlformats.org/officeDocument/2006/relationships/image" Target="../media/image83.wmf"/><Relationship Id="rId26" Type="http://schemas.openxmlformats.org/officeDocument/2006/relationships/image" Target="../media/image91.wmf"/><Relationship Id="rId3" Type="http://schemas.openxmlformats.org/officeDocument/2006/relationships/image" Target="../media/image68.wmf"/><Relationship Id="rId21" Type="http://schemas.openxmlformats.org/officeDocument/2006/relationships/image" Target="../media/image86.wmf"/><Relationship Id="rId34" Type="http://schemas.openxmlformats.org/officeDocument/2006/relationships/image" Target="../media/image99.wmf"/><Relationship Id="rId7" Type="http://schemas.openxmlformats.org/officeDocument/2006/relationships/image" Target="../media/image72.wmf"/><Relationship Id="rId12" Type="http://schemas.openxmlformats.org/officeDocument/2006/relationships/image" Target="../media/image77.wmf"/><Relationship Id="rId17" Type="http://schemas.openxmlformats.org/officeDocument/2006/relationships/image" Target="../media/image82.wmf"/><Relationship Id="rId25" Type="http://schemas.openxmlformats.org/officeDocument/2006/relationships/image" Target="../media/image90.wmf"/><Relationship Id="rId33" Type="http://schemas.openxmlformats.org/officeDocument/2006/relationships/image" Target="../media/image98.wmf"/><Relationship Id="rId2" Type="http://schemas.openxmlformats.org/officeDocument/2006/relationships/image" Target="../media/image67.wmf"/><Relationship Id="rId16" Type="http://schemas.openxmlformats.org/officeDocument/2006/relationships/image" Target="../media/image81.wmf"/><Relationship Id="rId20" Type="http://schemas.openxmlformats.org/officeDocument/2006/relationships/image" Target="../media/image85.wmf"/><Relationship Id="rId29" Type="http://schemas.openxmlformats.org/officeDocument/2006/relationships/image" Target="../media/image94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11" Type="http://schemas.openxmlformats.org/officeDocument/2006/relationships/image" Target="../media/image76.wmf"/><Relationship Id="rId24" Type="http://schemas.openxmlformats.org/officeDocument/2006/relationships/image" Target="../media/image89.wmf"/><Relationship Id="rId32" Type="http://schemas.openxmlformats.org/officeDocument/2006/relationships/image" Target="../media/image97.wmf"/><Relationship Id="rId5" Type="http://schemas.openxmlformats.org/officeDocument/2006/relationships/image" Target="../media/image70.wmf"/><Relationship Id="rId15" Type="http://schemas.openxmlformats.org/officeDocument/2006/relationships/image" Target="../media/image80.wmf"/><Relationship Id="rId23" Type="http://schemas.openxmlformats.org/officeDocument/2006/relationships/image" Target="../media/image88.wmf"/><Relationship Id="rId28" Type="http://schemas.openxmlformats.org/officeDocument/2006/relationships/image" Target="../media/image93.wmf"/><Relationship Id="rId10" Type="http://schemas.openxmlformats.org/officeDocument/2006/relationships/image" Target="../media/image75.wmf"/><Relationship Id="rId19" Type="http://schemas.openxmlformats.org/officeDocument/2006/relationships/image" Target="../media/image84.wmf"/><Relationship Id="rId31" Type="http://schemas.openxmlformats.org/officeDocument/2006/relationships/image" Target="../media/image96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Relationship Id="rId14" Type="http://schemas.openxmlformats.org/officeDocument/2006/relationships/image" Target="../media/image79.wmf"/><Relationship Id="rId22" Type="http://schemas.openxmlformats.org/officeDocument/2006/relationships/image" Target="../media/image87.wmf"/><Relationship Id="rId27" Type="http://schemas.openxmlformats.org/officeDocument/2006/relationships/image" Target="../media/image92.wmf"/><Relationship Id="rId30" Type="http://schemas.openxmlformats.org/officeDocument/2006/relationships/image" Target="../media/image95.wmf"/><Relationship Id="rId35" Type="http://schemas.openxmlformats.org/officeDocument/2006/relationships/image" Target="../media/image10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image" Target="../media/image113.wmf"/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12" Type="http://schemas.openxmlformats.org/officeDocument/2006/relationships/image" Target="../media/image112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11" Type="http://schemas.openxmlformats.org/officeDocument/2006/relationships/image" Target="../media/image111.wmf"/><Relationship Id="rId5" Type="http://schemas.openxmlformats.org/officeDocument/2006/relationships/image" Target="../media/image105.wmf"/><Relationship Id="rId10" Type="http://schemas.openxmlformats.org/officeDocument/2006/relationships/image" Target="../media/image110.wmf"/><Relationship Id="rId4" Type="http://schemas.openxmlformats.org/officeDocument/2006/relationships/image" Target="../media/image104.wmf"/><Relationship Id="rId9" Type="http://schemas.openxmlformats.org/officeDocument/2006/relationships/image" Target="../media/image10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B3483-3775-46B4-8D3C-D9CB02BC518B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9B606-4D00-4B0C-A043-8FADB032F18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858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141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726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0260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5310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798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5110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1870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9564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945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9B606-4D00-4B0C-A043-8FADB032F18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4873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2017-01-16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0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5.wmf"/><Relationship Id="rId25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19.bin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Relationship Id="rId27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8.bin"/><Relationship Id="rId26" Type="http://schemas.openxmlformats.org/officeDocument/2006/relationships/oleObject" Target="../embeddings/oleObject32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9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7.wmf"/><Relationship Id="rId25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29" Type="http://schemas.openxmlformats.org/officeDocument/2006/relationships/image" Target="../media/image33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31.bin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28" Type="http://schemas.openxmlformats.org/officeDocument/2006/relationships/oleObject" Target="../embeddings/oleObject33.bin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3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41.bin"/><Relationship Id="rId26" Type="http://schemas.openxmlformats.org/officeDocument/2006/relationships/oleObject" Target="../embeddings/oleObject45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2.wmf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40.wmf"/><Relationship Id="rId25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2.bin"/><Relationship Id="rId29" Type="http://schemas.openxmlformats.org/officeDocument/2006/relationships/image" Target="../media/image46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7.wmf"/><Relationship Id="rId24" Type="http://schemas.openxmlformats.org/officeDocument/2006/relationships/oleObject" Target="../embeddings/oleObject44.bin"/><Relationship Id="rId5" Type="http://schemas.openxmlformats.org/officeDocument/2006/relationships/image" Target="../media/image34.wmf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28" Type="http://schemas.openxmlformats.org/officeDocument/2006/relationships/oleObject" Target="../embeddings/oleObject46.bin"/><Relationship Id="rId10" Type="http://schemas.openxmlformats.org/officeDocument/2006/relationships/oleObject" Target="../embeddings/oleObject37.bin"/><Relationship Id="rId19" Type="http://schemas.openxmlformats.org/officeDocument/2006/relationships/image" Target="../media/image41.wmf"/><Relationship Id="rId31" Type="http://schemas.openxmlformats.org/officeDocument/2006/relationships/image" Target="../media/image47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9.bin"/><Relationship Id="rId22" Type="http://schemas.openxmlformats.org/officeDocument/2006/relationships/oleObject" Target="../embeddings/oleObject43.bin"/><Relationship Id="rId27" Type="http://schemas.openxmlformats.org/officeDocument/2006/relationships/image" Target="../media/image45.wmf"/><Relationship Id="rId30" Type="http://schemas.openxmlformats.org/officeDocument/2006/relationships/oleObject" Target="../embeddings/oleObject4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55.bin"/><Relationship Id="rId26" Type="http://schemas.openxmlformats.org/officeDocument/2006/relationships/oleObject" Target="../embeddings/oleObject59.bin"/><Relationship Id="rId39" Type="http://schemas.openxmlformats.org/officeDocument/2006/relationships/image" Target="../media/image65.wmf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56.wmf"/><Relationship Id="rId34" Type="http://schemas.openxmlformats.org/officeDocument/2006/relationships/oleObject" Target="../embeddings/oleObject63.bin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54.wmf"/><Relationship Id="rId25" Type="http://schemas.openxmlformats.org/officeDocument/2006/relationships/image" Target="../media/image58.wmf"/><Relationship Id="rId33" Type="http://schemas.openxmlformats.org/officeDocument/2006/relationships/image" Target="../media/image62.wmf"/><Relationship Id="rId38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29" Type="http://schemas.openxmlformats.org/officeDocument/2006/relationships/image" Target="../media/image60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1.wmf"/><Relationship Id="rId24" Type="http://schemas.openxmlformats.org/officeDocument/2006/relationships/oleObject" Target="../embeddings/oleObject58.bin"/><Relationship Id="rId32" Type="http://schemas.openxmlformats.org/officeDocument/2006/relationships/oleObject" Target="../embeddings/oleObject62.bin"/><Relationship Id="rId37" Type="http://schemas.openxmlformats.org/officeDocument/2006/relationships/image" Target="../media/image64.wmf"/><Relationship Id="rId5" Type="http://schemas.openxmlformats.org/officeDocument/2006/relationships/image" Target="../media/image48.wmf"/><Relationship Id="rId15" Type="http://schemas.openxmlformats.org/officeDocument/2006/relationships/image" Target="../media/image53.wmf"/><Relationship Id="rId23" Type="http://schemas.openxmlformats.org/officeDocument/2006/relationships/image" Target="../media/image57.wmf"/><Relationship Id="rId28" Type="http://schemas.openxmlformats.org/officeDocument/2006/relationships/oleObject" Target="../embeddings/oleObject60.bin"/><Relationship Id="rId36" Type="http://schemas.openxmlformats.org/officeDocument/2006/relationships/oleObject" Target="../embeddings/oleObject64.bin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55.wmf"/><Relationship Id="rId31" Type="http://schemas.openxmlformats.org/officeDocument/2006/relationships/image" Target="../media/image61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57.bin"/><Relationship Id="rId27" Type="http://schemas.openxmlformats.org/officeDocument/2006/relationships/image" Target="../media/image59.wmf"/><Relationship Id="rId30" Type="http://schemas.openxmlformats.org/officeDocument/2006/relationships/oleObject" Target="../embeddings/oleObject61.bin"/><Relationship Id="rId35" Type="http://schemas.openxmlformats.org/officeDocument/2006/relationships/image" Target="../media/image63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.wmf"/><Relationship Id="rId18" Type="http://schemas.openxmlformats.org/officeDocument/2006/relationships/oleObject" Target="../embeddings/oleObject73.bin"/><Relationship Id="rId26" Type="http://schemas.openxmlformats.org/officeDocument/2006/relationships/oleObject" Target="../embeddings/oleObject77.bin"/><Relationship Id="rId39" Type="http://schemas.openxmlformats.org/officeDocument/2006/relationships/image" Target="../media/image83.wmf"/><Relationship Id="rId21" Type="http://schemas.openxmlformats.org/officeDocument/2006/relationships/image" Target="../media/image74.wmf"/><Relationship Id="rId34" Type="http://schemas.openxmlformats.org/officeDocument/2006/relationships/oleObject" Target="../embeddings/oleObject81.bin"/><Relationship Id="rId42" Type="http://schemas.openxmlformats.org/officeDocument/2006/relationships/oleObject" Target="../embeddings/oleObject85.bin"/><Relationship Id="rId47" Type="http://schemas.openxmlformats.org/officeDocument/2006/relationships/image" Target="../media/image87.wmf"/><Relationship Id="rId50" Type="http://schemas.openxmlformats.org/officeDocument/2006/relationships/oleObject" Target="../embeddings/oleObject89.bin"/><Relationship Id="rId55" Type="http://schemas.openxmlformats.org/officeDocument/2006/relationships/image" Target="../media/image91.wmf"/><Relationship Id="rId63" Type="http://schemas.openxmlformats.org/officeDocument/2006/relationships/oleObject" Target="../embeddings/oleObject96.bin"/><Relationship Id="rId68" Type="http://schemas.openxmlformats.org/officeDocument/2006/relationships/image" Target="../media/image97.wmf"/><Relationship Id="rId7" Type="http://schemas.openxmlformats.org/officeDocument/2006/relationships/image" Target="../media/image67.wmf"/><Relationship Id="rId71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2.bin"/><Relationship Id="rId29" Type="http://schemas.openxmlformats.org/officeDocument/2006/relationships/image" Target="../media/image78.wmf"/><Relationship Id="rId11" Type="http://schemas.openxmlformats.org/officeDocument/2006/relationships/image" Target="../media/image69.wmf"/><Relationship Id="rId24" Type="http://schemas.openxmlformats.org/officeDocument/2006/relationships/oleObject" Target="../embeddings/oleObject76.bin"/><Relationship Id="rId32" Type="http://schemas.openxmlformats.org/officeDocument/2006/relationships/oleObject" Target="../embeddings/oleObject80.bin"/><Relationship Id="rId37" Type="http://schemas.openxmlformats.org/officeDocument/2006/relationships/image" Target="../media/image82.wmf"/><Relationship Id="rId40" Type="http://schemas.openxmlformats.org/officeDocument/2006/relationships/oleObject" Target="../embeddings/oleObject84.bin"/><Relationship Id="rId45" Type="http://schemas.openxmlformats.org/officeDocument/2006/relationships/image" Target="../media/image86.wmf"/><Relationship Id="rId53" Type="http://schemas.openxmlformats.org/officeDocument/2006/relationships/image" Target="../media/image90.wmf"/><Relationship Id="rId58" Type="http://schemas.openxmlformats.org/officeDocument/2006/relationships/oleObject" Target="../embeddings/oleObject93.bin"/><Relationship Id="rId66" Type="http://schemas.openxmlformats.org/officeDocument/2006/relationships/image" Target="../media/image96.wmf"/><Relationship Id="rId74" Type="http://schemas.openxmlformats.org/officeDocument/2006/relationships/image" Target="../media/image100.wmf"/><Relationship Id="rId5" Type="http://schemas.openxmlformats.org/officeDocument/2006/relationships/image" Target="../media/image66.wmf"/><Relationship Id="rId15" Type="http://schemas.openxmlformats.org/officeDocument/2006/relationships/image" Target="../media/image71.wmf"/><Relationship Id="rId23" Type="http://schemas.openxmlformats.org/officeDocument/2006/relationships/image" Target="../media/image75.wmf"/><Relationship Id="rId28" Type="http://schemas.openxmlformats.org/officeDocument/2006/relationships/oleObject" Target="../embeddings/oleObject78.bin"/><Relationship Id="rId36" Type="http://schemas.openxmlformats.org/officeDocument/2006/relationships/oleObject" Target="../embeddings/oleObject82.bin"/><Relationship Id="rId49" Type="http://schemas.openxmlformats.org/officeDocument/2006/relationships/image" Target="../media/image88.wmf"/><Relationship Id="rId57" Type="http://schemas.openxmlformats.org/officeDocument/2006/relationships/image" Target="../media/image92.wmf"/><Relationship Id="rId61" Type="http://schemas.openxmlformats.org/officeDocument/2006/relationships/oleObject" Target="../embeddings/oleObject95.bin"/><Relationship Id="rId10" Type="http://schemas.openxmlformats.org/officeDocument/2006/relationships/oleObject" Target="../embeddings/oleObject69.bin"/><Relationship Id="rId19" Type="http://schemas.openxmlformats.org/officeDocument/2006/relationships/image" Target="../media/image73.wmf"/><Relationship Id="rId31" Type="http://schemas.openxmlformats.org/officeDocument/2006/relationships/image" Target="../media/image79.wmf"/><Relationship Id="rId44" Type="http://schemas.openxmlformats.org/officeDocument/2006/relationships/oleObject" Target="../embeddings/oleObject86.bin"/><Relationship Id="rId52" Type="http://schemas.openxmlformats.org/officeDocument/2006/relationships/oleObject" Target="../embeddings/oleObject90.bin"/><Relationship Id="rId60" Type="http://schemas.openxmlformats.org/officeDocument/2006/relationships/image" Target="../media/image93.wmf"/><Relationship Id="rId65" Type="http://schemas.openxmlformats.org/officeDocument/2006/relationships/oleObject" Target="../embeddings/oleObject97.bin"/><Relationship Id="rId73" Type="http://schemas.openxmlformats.org/officeDocument/2006/relationships/oleObject" Target="../embeddings/oleObject101.bin"/><Relationship Id="rId4" Type="http://schemas.openxmlformats.org/officeDocument/2006/relationships/oleObject" Target="../embeddings/oleObject66.bin"/><Relationship Id="rId9" Type="http://schemas.openxmlformats.org/officeDocument/2006/relationships/image" Target="../media/image68.wmf"/><Relationship Id="rId14" Type="http://schemas.openxmlformats.org/officeDocument/2006/relationships/oleObject" Target="../embeddings/oleObject71.bin"/><Relationship Id="rId22" Type="http://schemas.openxmlformats.org/officeDocument/2006/relationships/oleObject" Target="../embeddings/oleObject75.bin"/><Relationship Id="rId27" Type="http://schemas.openxmlformats.org/officeDocument/2006/relationships/image" Target="../media/image77.wmf"/><Relationship Id="rId30" Type="http://schemas.openxmlformats.org/officeDocument/2006/relationships/oleObject" Target="../embeddings/oleObject79.bin"/><Relationship Id="rId35" Type="http://schemas.openxmlformats.org/officeDocument/2006/relationships/image" Target="../media/image81.wmf"/><Relationship Id="rId43" Type="http://schemas.openxmlformats.org/officeDocument/2006/relationships/image" Target="../media/image85.wmf"/><Relationship Id="rId48" Type="http://schemas.openxmlformats.org/officeDocument/2006/relationships/oleObject" Target="../embeddings/oleObject88.bin"/><Relationship Id="rId56" Type="http://schemas.openxmlformats.org/officeDocument/2006/relationships/oleObject" Target="../embeddings/oleObject92.bin"/><Relationship Id="rId64" Type="http://schemas.openxmlformats.org/officeDocument/2006/relationships/image" Target="../media/image95.wmf"/><Relationship Id="rId69" Type="http://schemas.openxmlformats.org/officeDocument/2006/relationships/oleObject" Target="../embeddings/oleObject99.bin"/><Relationship Id="rId8" Type="http://schemas.openxmlformats.org/officeDocument/2006/relationships/oleObject" Target="../embeddings/oleObject68.bin"/><Relationship Id="rId51" Type="http://schemas.openxmlformats.org/officeDocument/2006/relationships/image" Target="../media/image89.wmf"/><Relationship Id="rId72" Type="http://schemas.openxmlformats.org/officeDocument/2006/relationships/image" Target="../media/image99.wmf"/><Relationship Id="rId3" Type="http://schemas.openxmlformats.org/officeDocument/2006/relationships/notesSlide" Target="../notesSlides/notesSlide8.xml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72.wmf"/><Relationship Id="rId25" Type="http://schemas.openxmlformats.org/officeDocument/2006/relationships/image" Target="../media/image76.wmf"/><Relationship Id="rId33" Type="http://schemas.openxmlformats.org/officeDocument/2006/relationships/image" Target="../media/image80.wmf"/><Relationship Id="rId38" Type="http://schemas.openxmlformats.org/officeDocument/2006/relationships/oleObject" Target="../embeddings/oleObject83.bin"/><Relationship Id="rId46" Type="http://schemas.openxmlformats.org/officeDocument/2006/relationships/oleObject" Target="../embeddings/oleObject87.bin"/><Relationship Id="rId59" Type="http://schemas.openxmlformats.org/officeDocument/2006/relationships/oleObject" Target="../embeddings/oleObject94.bin"/><Relationship Id="rId67" Type="http://schemas.openxmlformats.org/officeDocument/2006/relationships/oleObject" Target="../embeddings/oleObject98.bin"/><Relationship Id="rId20" Type="http://schemas.openxmlformats.org/officeDocument/2006/relationships/oleObject" Target="../embeddings/oleObject74.bin"/><Relationship Id="rId41" Type="http://schemas.openxmlformats.org/officeDocument/2006/relationships/image" Target="../media/image84.wmf"/><Relationship Id="rId54" Type="http://schemas.openxmlformats.org/officeDocument/2006/relationships/oleObject" Target="../embeddings/oleObject91.bin"/><Relationship Id="rId62" Type="http://schemas.openxmlformats.org/officeDocument/2006/relationships/image" Target="../media/image94.wmf"/><Relationship Id="rId70" Type="http://schemas.openxmlformats.org/officeDocument/2006/relationships/image" Target="../media/image98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13" Type="http://schemas.openxmlformats.org/officeDocument/2006/relationships/image" Target="../media/image105.wmf"/><Relationship Id="rId18" Type="http://schemas.openxmlformats.org/officeDocument/2006/relationships/oleObject" Target="../embeddings/oleObject109.bin"/><Relationship Id="rId26" Type="http://schemas.openxmlformats.org/officeDocument/2006/relationships/oleObject" Target="../embeddings/oleObject113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09.wmf"/><Relationship Id="rId7" Type="http://schemas.openxmlformats.org/officeDocument/2006/relationships/image" Target="../media/image102.wmf"/><Relationship Id="rId12" Type="http://schemas.openxmlformats.org/officeDocument/2006/relationships/oleObject" Target="../embeddings/oleObject106.bin"/><Relationship Id="rId17" Type="http://schemas.openxmlformats.org/officeDocument/2006/relationships/image" Target="../media/image107.wmf"/><Relationship Id="rId25" Type="http://schemas.openxmlformats.org/officeDocument/2006/relationships/image" Target="../media/image1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8.bin"/><Relationship Id="rId20" Type="http://schemas.openxmlformats.org/officeDocument/2006/relationships/oleObject" Target="../embeddings/oleObject110.bin"/><Relationship Id="rId29" Type="http://schemas.openxmlformats.org/officeDocument/2006/relationships/image" Target="../media/image113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3.bin"/><Relationship Id="rId11" Type="http://schemas.openxmlformats.org/officeDocument/2006/relationships/image" Target="../media/image104.wmf"/><Relationship Id="rId24" Type="http://schemas.openxmlformats.org/officeDocument/2006/relationships/oleObject" Target="../embeddings/oleObject112.bin"/><Relationship Id="rId5" Type="http://schemas.openxmlformats.org/officeDocument/2006/relationships/image" Target="../media/image101.wmf"/><Relationship Id="rId15" Type="http://schemas.openxmlformats.org/officeDocument/2006/relationships/image" Target="../media/image106.wmf"/><Relationship Id="rId23" Type="http://schemas.openxmlformats.org/officeDocument/2006/relationships/image" Target="../media/image110.wmf"/><Relationship Id="rId28" Type="http://schemas.openxmlformats.org/officeDocument/2006/relationships/oleObject" Target="../embeddings/oleObject114.bin"/><Relationship Id="rId10" Type="http://schemas.openxmlformats.org/officeDocument/2006/relationships/oleObject" Target="../embeddings/oleObject105.bin"/><Relationship Id="rId19" Type="http://schemas.openxmlformats.org/officeDocument/2006/relationships/image" Target="../media/image108.wmf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103.wmf"/><Relationship Id="rId14" Type="http://schemas.openxmlformats.org/officeDocument/2006/relationships/oleObject" Target="../embeddings/oleObject107.bin"/><Relationship Id="rId22" Type="http://schemas.openxmlformats.org/officeDocument/2006/relationships/oleObject" Target="../embeddings/oleObject111.bin"/><Relationship Id="rId27" Type="http://schemas.openxmlformats.org/officeDocument/2006/relationships/image" Target="../media/image1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4.4 factoring and solving trinomials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7192"/>
          <a:stretch>
            <a:fillRect/>
          </a:stretch>
        </p:blipFill>
        <p:spPr bwMode="auto">
          <a:xfrm>
            <a:off x="323528" y="285750"/>
            <a:ext cx="6062737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Challenge: </a:t>
            </a:r>
            <a:endParaRPr lang="en-C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613268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7183"/>
            <a:ext cx="7499350" cy="871537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I) Factoring Trinomials</a:t>
            </a:r>
            <a:endParaRPr lang="en-CA" dirty="0"/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>
          <a:xfrm>
            <a:off x="900113" y="1112838"/>
            <a:ext cx="7874000" cy="981075"/>
          </a:xfrm>
        </p:spPr>
        <p:txBody>
          <a:bodyPr/>
          <a:lstStyle/>
          <a:p>
            <a:r>
              <a:rPr lang="en-CA" sz="2500" smtClean="0"/>
              <a:t>In this section, you will be factoring trinomials where the coefficient of x</a:t>
            </a:r>
            <a:r>
              <a:rPr lang="en-CA" sz="2500" baseline="30000" smtClean="0"/>
              <a:t>2</a:t>
            </a:r>
            <a:r>
              <a:rPr lang="en-CA" sz="2500" smtClean="0"/>
              <a:t> is not equal to one. </a:t>
            </a:r>
          </a:p>
          <a:p>
            <a:pPr>
              <a:buFont typeface="Wingdings 2" pitchFamily="18" charset="2"/>
              <a:buNone/>
            </a:pPr>
            <a:endParaRPr lang="en-CA" sz="280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600200" y="1995488"/>
          <a:ext cx="205898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888840" imgH="215640" progId="Equation.DSMT4">
                  <p:embed/>
                </p:oleObj>
              </mc:Choice>
              <mc:Fallback>
                <p:oleObj name="Equation" r:id="rId4" imgW="888840" imgH="215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95488"/>
                        <a:ext cx="2058988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4672013" y="2039938"/>
            <a:ext cx="3340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Can’t factor out the “3” like the 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previous section….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00113" y="3070225"/>
            <a:ext cx="8101012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CA" sz="2400" dirty="0">
                <a:latin typeface="+mn-lt"/>
              </a:rPr>
              <a:t>There are 3 different methods for factoring Trinomials</a:t>
            </a:r>
          </a:p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en-CA" sz="2800" dirty="0">
                <a:solidFill>
                  <a:srgbClr val="FF0000"/>
                </a:solidFill>
                <a:latin typeface="+mn-lt"/>
              </a:rPr>
              <a:t>B.U.M. Method</a:t>
            </a:r>
          </a:p>
          <a:p>
            <a:pPr marL="822325" lvl="1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en-CA" sz="2400" dirty="0">
                <a:latin typeface="+mn-lt"/>
              </a:rPr>
              <a:t>Easiest, straight-forward, Long</a:t>
            </a:r>
          </a:p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en-CA" sz="2800" dirty="0" err="1">
                <a:solidFill>
                  <a:srgbClr val="FF0000"/>
                </a:solidFill>
                <a:latin typeface="+mn-lt"/>
              </a:rPr>
              <a:t>Criss</a:t>
            </a:r>
            <a:r>
              <a:rPr lang="en-CA" sz="2800" dirty="0">
                <a:solidFill>
                  <a:srgbClr val="FF0000"/>
                </a:solidFill>
                <a:latin typeface="+mn-lt"/>
              </a:rPr>
              <a:t>-Cross Method</a:t>
            </a:r>
          </a:p>
          <a:p>
            <a:pPr marL="822325" lvl="1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en-CA" sz="2400" dirty="0">
                <a:latin typeface="+mn-lt"/>
              </a:rPr>
              <a:t>Fast, Quick with Numbers, Hard</a:t>
            </a:r>
          </a:p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en-CA" sz="2800" dirty="0">
                <a:solidFill>
                  <a:srgbClr val="FF0000"/>
                </a:solidFill>
                <a:latin typeface="+mn-lt"/>
              </a:rPr>
              <a:t>Grouping Method</a:t>
            </a:r>
          </a:p>
          <a:p>
            <a:pPr marL="822325" lvl="1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r>
              <a:rPr lang="en-CA" sz="2400" dirty="0">
                <a:latin typeface="+mn-lt"/>
              </a:rPr>
              <a:t>Textbook, standard method</a:t>
            </a:r>
          </a:p>
        </p:txBody>
      </p:sp>
      <p:graphicFrame>
        <p:nvGraphicFramePr>
          <p:cNvPr id="2055" name="Object 3"/>
          <p:cNvGraphicFramePr>
            <a:graphicFrameLocks noChangeAspect="1"/>
          </p:cNvGraphicFramePr>
          <p:nvPr/>
        </p:nvGraphicFramePr>
        <p:xfrm>
          <a:off x="1619250" y="2592388"/>
          <a:ext cx="20097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6" imgW="1955520" imgH="406080" progId="Equation.DSMT4">
                  <p:embed/>
                </p:oleObj>
              </mc:Choice>
              <mc:Fallback>
                <p:oleObj name="Equation" r:id="rId6" imgW="1955520" imgH="406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592388"/>
                        <a:ext cx="2009775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520825" y="2076450"/>
            <a:ext cx="350838" cy="390525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541463" y="2620963"/>
            <a:ext cx="352425" cy="390525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  <p:bldP spid="2053" grpId="0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7629"/>
            <a:ext cx="7499350" cy="727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dirty="0" smtClean="0"/>
              <a:t>ii) BUM Method</a:t>
            </a:r>
            <a:endParaRPr lang="en-CA" dirty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393825" y="1714500"/>
          <a:ext cx="19732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4" imgW="1955520" imgH="406080" progId="Equation.DSMT4">
                  <p:embed/>
                </p:oleObj>
              </mc:Choice>
              <mc:Fallback>
                <p:oleObj name="Equation" r:id="rId4" imgW="1955520" imgH="406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1714500"/>
                        <a:ext cx="1973263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349375" y="1757363"/>
            <a:ext cx="282575" cy="419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136900" y="1728788"/>
            <a:ext cx="244475" cy="4476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508125" y="1465263"/>
            <a:ext cx="1684338" cy="276225"/>
          </a:xfrm>
          <a:custGeom>
            <a:avLst/>
            <a:gdLst>
              <a:gd name="T0" fmla="*/ 0 w 1633"/>
              <a:gd name="T1" fmla="*/ 275771 h 272"/>
              <a:gd name="T2" fmla="*/ 795238 w 1633"/>
              <a:gd name="T3" fmla="*/ 0 h 272"/>
              <a:gd name="T4" fmla="*/ 1684337 w 1633"/>
              <a:gd name="T5" fmla="*/ 275771 h 272"/>
              <a:gd name="T6" fmla="*/ 0 60000 65536"/>
              <a:gd name="T7" fmla="*/ 0 60000 65536"/>
              <a:gd name="T8" fmla="*/ 0 60000 65536"/>
              <a:gd name="T9" fmla="*/ 0 w 1633"/>
              <a:gd name="T10" fmla="*/ 0 h 272"/>
              <a:gd name="T11" fmla="*/ 1633 w 1633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3" h="272">
                <a:moveTo>
                  <a:pt x="0" y="272"/>
                </a:moveTo>
                <a:cubicBezTo>
                  <a:pt x="249" y="136"/>
                  <a:pt x="499" y="0"/>
                  <a:pt x="771" y="0"/>
                </a:cubicBezTo>
                <a:cubicBezTo>
                  <a:pt x="1043" y="0"/>
                  <a:pt x="1489" y="227"/>
                  <a:pt x="1633" y="272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575175" y="1668463"/>
            <a:ext cx="4254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Bring the First term to the Last term</a:t>
            </a:r>
            <a:br>
              <a:rPr lang="en-CA" sz="2000">
                <a:solidFill>
                  <a:srgbClr val="FF0000"/>
                </a:solidFill>
              </a:rPr>
            </a:br>
            <a:r>
              <a:rPr lang="en-CA" sz="2000">
                <a:solidFill>
                  <a:srgbClr val="FF0000"/>
                </a:solidFill>
              </a:rPr>
              <a:t> and Multiply them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1344613" y="2386013"/>
          <a:ext cx="23129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6" imgW="2298600" imgH="406080" progId="Equation.DSMT4">
                  <p:embed/>
                </p:oleObj>
              </mc:Choice>
              <mc:Fallback>
                <p:oleObj name="Equation" r:id="rId6" imgW="229860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613" y="2386013"/>
                        <a:ext cx="231298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1370013" y="3098800"/>
          <a:ext cx="2289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8" imgW="2552400" imgH="520560" progId="Equation.DSMT4">
                  <p:embed/>
                </p:oleObj>
              </mc:Choice>
              <mc:Fallback>
                <p:oleObj name="Equation" r:id="rId8" imgW="2552400" imgH="520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3098800"/>
                        <a:ext cx="22891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575175" y="2527300"/>
            <a:ext cx="4033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Factor, two numbers that multiply to 24 and adds to -14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560888" y="3348038"/>
            <a:ext cx="4679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Bring the First term back in front of each “x”</a:t>
            </a: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1276350" y="3876675"/>
          <a:ext cx="2643188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0" imgW="2895480" imgH="520560" progId="Equation.DSMT4">
                  <p:embed/>
                </p:oleObj>
              </mc:Choice>
              <mc:Fallback>
                <p:oleObj name="Equation" r:id="rId10" imgW="2895480" imgH="520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3876675"/>
                        <a:ext cx="2643188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532313" y="4384675"/>
            <a:ext cx="46815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Factor/Bum out any common factors in each binomial:</a:t>
            </a:r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285875" y="4508500"/>
          <a:ext cx="24685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2" imgW="3187440" imgH="1002960" progId="Equation.DSMT4">
                  <p:embed/>
                </p:oleObj>
              </mc:Choice>
              <mc:Fallback>
                <p:oleObj name="Equation" r:id="rId12" imgW="3187440" imgH="1002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4508500"/>
                        <a:ext cx="2468563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1171575" y="5522913"/>
          <a:ext cx="27051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4" imgW="2705040" imgH="520560" progId="Equation.DSMT4">
                  <p:embed/>
                </p:oleObj>
              </mc:Choice>
              <mc:Fallback>
                <p:oleObj name="Equation" r:id="rId14" imgW="2705040" imgH="520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75" y="5522913"/>
                        <a:ext cx="27051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8" name="TextBox 17"/>
          <p:cNvSpPr txBox="1">
            <a:spLocks noChangeArrowheads="1"/>
          </p:cNvSpPr>
          <p:nvPr/>
        </p:nvSpPr>
        <p:spPr bwMode="auto">
          <a:xfrm>
            <a:off x="1030288" y="957263"/>
            <a:ext cx="770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/>
              <a:t>Ex #1) Factor the following Trinomial using the BUM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1438"/>
            <a:ext cx="8305676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3200" dirty="0" smtClean="0"/>
              <a:t>Practice: Factor each of the following trinomials using the BUM Method</a:t>
            </a:r>
            <a:endParaRPr lang="en-CA" sz="3200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852488" y="1814513"/>
          <a:ext cx="28194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4" imgW="1066680" imgH="241200" progId="Equation.DSMT4">
                  <p:embed/>
                </p:oleObj>
              </mc:Choice>
              <mc:Fallback>
                <p:oleObj name="Equation" r:id="rId4" imgW="106668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1814513"/>
                        <a:ext cx="281940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995363" y="5683250"/>
          <a:ext cx="277653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6" imgW="1231560" imgH="253800" progId="Equation.DSMT4">
                  <p:embed/>
                </p:oleObj>
              </mc:Choice>
              <mc:Fallback>
                <p:oleObj name="Equation" r:id="rId6" imgW="123156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5683250"/>
                        <a:ext cx="2776537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262063" y="1858963"/>
            <a:ext cx="479425" cy="5651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282950" y="1903413"/>
            <a:ext cx="433388" cy="5492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493838" y="1582738"/>
            <a:ext cx="1974850" cy="304800"/>
          </a:xfrm>
          <a:custGeom>
            <a:avLst/>
            <a:gdLst>
              <a:gd name="T0" fmla="*/ 0 w 1633"/>
              <a:gd name="T1" fmla="*/ 304804 h 272"/>
              <a:gd name="T2" fmla="*/ 932292 w 1633"/>
              <a:gd name="T3" fmla="*/ 0 h 272"/>
              <a:gd name="T4" fmla="*/ 1974620 w 1633"/>
              <a:gd name="T5" fmla="*/ 304804 h 272"/>
              <a:gd name="T6" fmla="*/ 0 60000 65536"/>
              <a:gd name="T7" fmla="*/ 0 60000 65536"/>
              <a:gd name="T8" fmla="*/ 0 60000 65536"/>
              <a:gd name="T9" fmla="*/ 0 w 1633"/>
              <a:gd name="T10" fmla="*/ 0 h 272"/>
              <a:gd name="T11" fmla="*/ 1633 w 1633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3" h="272">
                <a:moveTo>
                  <a:pt x="0" y="272"/>
                </a:moveTo>
                <a:cubicBezTo>
                  <a:pt x="249" y="136"/>
                  <a:pt x="499" y="0"/>
                  <a:pt x="771" y="0"/>
                </a:cubicBezTo>
                <a:cubicBezTo>
                  <a:pt x="1043" y="0"/>
                  <a:pt x="1489" y="227"/>
                  <a:pt x="1633" y="272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290638" y="2589213"/>
          <a:ext cx="21605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8" imgW="2145960" imgH="406080" progId="Equation.DSMT4">
                  <p:embed/>
                </p:oleObj>
              </mc:Choice>
              <mc:Fallback>
                <p:oleObj name="Equation" r:id="rId8" imgW="214596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38" y="2589213"/>
                        <a:ext cx="216058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1282700" y="3302000"/>
          <a:ext cx="2289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10" imgW="2552400" imgH="520560" progId="Equation.DSMT4">
                  <p:embed/>
                </p:oleObj>
              </mc:Choice>
              <mc:Fallback>
                <p:oleObj name="Equation" r:id="rId10" imgW="2552400" imgH="520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700" y="3302000"/>
                        <a:ext cx="22891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1038225" y="3978275"/>
          <a:ext cx="29448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12" imgW="3225600" imgH="520560" progId="Equation.DSMT4">
                  <p:embed/>
                </p:oleObj>
              </mc:Choice>
              <mc:Fallback>
                <p:oleObj name="Equation" r:id="rId12" imgW="3225600" imgH="520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3978275"/>
                        <a:ext cx="294481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1071563" y="4711700"/>
          <a:ext cx="27241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14" imgW="3517560" imgH="1002960" progId="Equation.DSMT4">
                  <p:embed/>
                </p:oleObj>
              </mc:Choice>
              <mc:Fallback>
                <p:oleObj name="Equation" r:id="rId14" imgW="3517560" imgH="1002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4711700"/>
                        <a:ext cx="2724150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4841875" y="1835150"/>
          <a:ext cx="29543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16" imgW="1117440" imgH="241200" progId="Equation.DSMT4">
                  <p:embed/>
                </p:oleObj>
              </mc:Choice>
              <mc:Fallback>
                <p:oleObj name="Equation" r:id="rId16" imgW="111744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1835150"/>
                        <a:ext cx="2954338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5095875" y="5689600"/>
          <a:ext cx="283368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18" imgW="1257120" imgH="253800" progId="Equation.DSMT4">
                  <p:embed/>
                </p:oleObj>
              </mc:Choice>
              <mc:Fallback>
                <p:oleObj name="Equation" r:id="rId18" imgW="125712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5689600"/>
                        <a:ext cx="2833688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392738" y="1865313"/>
            <a:ext cx="477837" cy="5651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7236296" y="1870026"/>
            <a:ext cx="576064" cy="5508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622925" y="1589088"/>
            <a:ext cx="1974850" cy="304800"/>
          </a:xfrm>
          <a:custGeom>
            <a:avLst/>
            <a:gdLst>
              <a:gd name="T0" fmla="*/ 0 w 1633"/>
              <a:gd name="T1" fmla="*/ 304804 h 272"/>
              <a:gd name="T2" fmla="*/ 932292 w 1633"/>
              <a:gd name="T3" fmla="*/ 0 h 272"/>
              <a:gd name="T4" fmla="*/ 1974620 w 1633"/>
              <a:gd name="T5" fmla="*/ 304804 h 272"/>
              <a:gd name="T6" fmla="*/ 0 60000 65536"/>
              <a:gd name="T7" fmla="*/ 0 60000 65536"/>
              <a:gd name="T8" fmla="*/ 0 60000 65536"/>
              <a:gd name="T9" fmla="*/ 0 w 1633"/>
              <a:gd name="T10" fmla="*/ 0 h 272"/>
              <a:gd name="T11" fmla="*/ 1633 w 1633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3" h="272">
                <a:moveTo>
                  <a:pt x="0" y="272"/>
                </a:moveTo>
                <a:cubicBezTo>
                  <a:pt x="249" y="136"/>
                  <a:pt x="499" y="0"/>
                  <a:pt x="771" y="0"/>
                </a:cubicBezTo>
                <a:cubicBezTo>
                  <a:pt x="1043" y="0"/>
                  <a:pt x="1489" y="227"/>
                  <a:pt x="1633" y="272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5343525" y="2597150"/>
          <a:ext cx="23145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20" imgW="2298600" imgH="406080" progId="Equation.DSMT4">
                  <p:embed/>
                </p:oleObj>
              </mc:Choice>
              <mc:Fallback>
                <p:oleObj name="Equation" r:id="rId20" imgW="2298600" imgH="406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525" y="2597150"/>
                        <a:ext cx="23145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5389563" y="3308350"/>
          <a:ext cx="233521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22" imgW="2603160" imgH="520560" progId="Equation.DSMT4">
                  <p:embed/>
                </p:oleObj>
              </mc:Choice>
              <mc:Fallback>
                <p:oleObj name="Equation" r:id="rId22" imgW="2603160" imgH="5205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563" y="3308350"/>
                        <a:ext cx="2335212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6"/>
          <p:cNvGraphicFramePr>
            <a:graphicFrameLocks noChangeAspect="1"/>
          </p:cNvGraphicFramePr>
          <p:nvPr/>
        </p:nvGraphicFramePr>
        <p:xfrm>
          <a:off x="5276850" y="3986213"/>
          <a:ext cx="27241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24" imgW="2984400" imgH="520560" progId="Equation.DSMT4">
                  <p:embed/>
                </p:oleObj>
              </mc:Choice>
              <mc:Fallback>
                <p:oleObj name="Equation" r:id="rId24" imgW="2984400" imgH="5205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3986213"/>
                        <a:ext cx="2724150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/>
        </p:nvGraphicFramePr>
        <p:xfrm>
          <a:off x="5297488" y="4719638"/>
          <a:ext cx="2528887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26" imgW="3263760" imgH="1002960" progId="Equation.DSMT4">
                  <p:embed/>
                </p:oleObj>
              </mc:Choice>
              <mc:Fallback>
                <p:oleObj name="Equation" r:id="rId26" imgW="3263760" imgH="10029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488" y="4719638"/>
                        <a:ext cx="2528887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7629"/>
            <a:ext cx="8229600" cy="72707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CA" dirty="0" smtClean="0"/>
              <a:t>III) Grouping Method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39750" y="1395413"/>
          <a:ext cx="221138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4" imgW="1968480" imgH="406080" progId="Equation.DSMT4">
                  <p:embed/>
                </p:oleObj>
              </mc:Choice>
              <mc:Fallback>
                <p:oleObj name="Equation" r:id="rId4" imgW="1968480" imgH="406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395413"/>
                        <a:ext cx="2211388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74663" y="1393825"/>
            <a:ext cx="338137" cy="4937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484438" y="1409700"/>
            <a:ext cx="273050" cy="4921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067175" y="1450975"/>
            <a:ext cx="425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Multiply the First &amp; Last Numbers</a:t>
            </a:r>
          </a:p>
        </p:txBody>
      </p:sp>
      <p:cxnSp>
        <p:nvCxnSpPr>
          <p:cNvPr id="9" name="Elbow Connector 8"/>
          <p:cNvCxnSpPr>
            <a:stCxn id="5" idx="4"/>
          </p:cNvCxnSpPr>
          <p:nvPr/>
        </p:nvCxnSpPr>
        <p:spPr>
          <a:xfrm rot="16200000" flipH="1">
            <a:off x="546894" y="1985169"/>
            <a:ext cx="914400" cy="719138"/>
          </a:xfrm>
          <a:prstGeom prst="bentConnector3">
            <a:avLst>
              <a:gd name="adj1" fmla="val 99207"/>
            </a:avLst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420813" y="2560638"/>
          <a:ext cx="47148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6" imgW="419040" imgH="317160" progId="Equation.DSMT4">
                  <p:embed/>
                </p:oleObj>
              </mc:Choice>
              <mc:Fallback>
                <p:oleObj name="Equation" r:id="rId6" imgW="419040" imgH="3171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2560638"/>
                        <a:ext cx="47148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rot="10800000" flipV="1">
            <a:off x="1887538" y="2786063"/>
            <a:ext cx="739775" cy="158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6" idx="4"/>
          </p:cNvCxnSpPr>
          <p:nvPr/>
        </p:nvCxnSpPr>
        <p:spPr>
          <a:xfrm rot="16200000" flipV="1">
            <a:off x="2182019" y="2340769"/>
            <a:ext cx="884238" cy="63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4087813" y="1893888"/>
            <a:ext cx="4254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Find 2 numbers that MULTIPLY to 24 and ADDS to 14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232275" y="2627313"/>
          <a:ext cx="804863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8" imgW="863280" imgH="317160" progId="Equation.DSMT4">
                  <p:embed/>
                </p:oleObj>
              </mc:Choice>
              <mc:Fallback>
                <p:oleObj name="Equation" r:id="rId8" imgW="863280" imgH="317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5" y="2627313"/>
                        <a:ext cx="804863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051300" y="3046413"/>
          <a:ext cx="15033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10" imgW="1612800" imgH="520560" progId="Equation.DSMT4">
                  <p:embed/>
                </p:oleObj>
              </mc:Choice>
              <mc:Fallback>
                <p:oleObj name="Equation" r:id="rId10" imgW="1612800" imgH="520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3046413"/>
                        <a:ext cx="1503363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4267200" y="3543300"/>
          <a:ext cx="66357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12" imgW="711000" imgH="330120" progId="Equation.DSMT4">
                  <p:embed/>
                </p:oleObj>
              </mc:Choice>
              <mc:Fallback>
                <p:oleObj name="Equation" r:id="rId12" imgW="71100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43300"/>
                        <a:ext cx="663575" cy="30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4102100" y="3944938"/>
            <a:ext cx="425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Split the 14 to the two factors</a:t>
            </a: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4110038" y="4446588"/>
            <a:ext cx="425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Group the First 2 and Last 2 terms</a:t>
            </a: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4070350" y="4984750"/>
            <a:ext cx="4254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Factor out any common factors from each bracket</a:t>
            </a: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4062413" y="5808663"/>
            <a:ext cx="45704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The Binomial is a GCF.  Factor it out</a:t>
            </a: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755650" y="3208338"/>
          <a:ext cx="20002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14" imgW="1968480" imgH="406080" progId="Equation.DSMT4">
                  <p:embed/>
                </p:oleObj>
              </mc:Choice>
              <mc:Fallback>
                <p:oleObj name="Equation" r:id="rId14" imgW="1968480" imgH="406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208338"/>
                        <a:ext cx="200025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455613" y="3859213"/>
          <a:ext cx="26273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16" imgW="2705040" imgH="406080" progId="Equation.DSMT4">
                  <p:embed/>
                </p:oleObj>
              </mc:Choice>
              <mc:Fallback>
                <p:oleObj name="Equation" r:id="rId16" imgW="2705040" imgH="406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3859213"/>
                        <a:ext cx="2627312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347663" y="4435475"/>
          <a:ext cx="28416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18" imgW="3288960" imgH="622080" progId="Equation.DSMT4">
                  <p:embed/>
                </p:oleObj>
              </mc:Choice>
              <mc:Fallback>
                <p:oleObj name="Equation" r:id="rId18" imgW="3288960" imgH="622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3" y="4435475"/>
                        <a:ext cx="2841625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711994"/>
              </p:ext>
            </p:extLst>
          </p:nvPr>
        </p:nvGraphicFramePr>
        <p:xfrm>
          <a:off x="334963" y="5127625"/>
          <a:ext cx="2862262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20" imgW="3314520" imgH="520560" progId="Equation.DSMT4">
                  <p:embed/>
                </p:oleObj>
              </mc:Choice>
              <mc:Fallback>
                <p:oleObj name="Equation" r:id="rId20" imgW="3314520" imgH="520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5127625"/>
                        <a:ext cx="2862262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25049"/>
              </p:ext>
            </p:extLst>
          </p:nvPr>
        </p:nvGraphicFramePr>
        <p:xfrm>
          <a:off x="446088" y="5737225"/>
          <a:ext cx="2805112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22" imgW="2412720" imgH="520560" progId="Equation.DSMT4">
                  <p:embed/>
                </p:oleObj>
              </mc:Choice>
              <mc:Fallback>
                <p:oleObj name="Equation" r:id="rId22" imgW="2412720" imgH="520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5737225"/>
                        <a:ext cx="2805112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4" name="Object 4"/>
          <p:cNvGraphicFramePr>
            <a:graphicFrameLocks noChangeAspect="1"/>
          </p:cNvGraphicFramePr>
          <p:nvPr/>
        </p:nvGraphicFramePr>
        <p:xfrm>
          <a:off x="5599113" y="2614613"/>
          <a:ext cx="213042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24" imgW="2286000" imgH="342720" progId="Equation.DSMT4">
                  <p:embed/>
                </p:oleObj>
              </mc:Choice>
              <mc:Fallback>
                <p:oleObj name="Equation" r:id="rId24" imgW="228600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2614613"/>
                        <a:ext cx="2130425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4"/>
          <p:cNvGraphicFramePr>
            <a:graphicFrameLocks noChangeAspect="1"/>
          </p:cNvGraphicFramePr>
          <p:nvPr/>
        </p:nvGraphicFramePr>
        <p:xfrm>
          <a:off x="5580063" y="3094038"/>
          <a:ext cx="2414587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26" imgW="2590560" imgH="342720" progId="Equation.DSMT4">
                  <p:embed/>
                </p:oleObj>
              </mc:Choice>
              <mc:Fallback>
                <p:oleObj name="Equation" r:id="rId26" imgW="2590560" imgH="3427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094038"/>
                        <a:ext cx="2414587" cy="319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6" name="Object 4"/>
          <p:cNvGraphicFramePr>
            <a:graphicFrameLocks noChangeAspect="1"/>
          </p:cNvGraphicFramePr>
          <p:nvPr/>
        </p:nvGraphicFramePr>
        <p:xfrm>
          <a:off x="5572125" y="3527425"/>
          <a:ext cx="202406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28" imgW="2171520" imgH="342720" progId="Equation.DSMT4">
                  <p:embed/>
                </p:oleObj>
              </mc:Choice>
              <mc:Fallback>
                <p:oleObj name="Equation" r:id="rId28" imgW="2171520" imgH="3427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3527425"/>
                        <a:ext cx="2024063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52" grpId="0"/>
      <p:bldP spid="56" grpId="0"/>
      <p:bldP spid="57" grpId="0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92211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3200" dirty="0" smtClean="0"/>
              <a:t>Practice: Factor each of the following using the Grouping Method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67544" y="1323975"/>
          <a:ext cx="27670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4" imgW="2463480" imgH="482400" progId="Equation.DSMT4">
                  <p:embed/>
                </p:oleObj>
              </mc:Choice>
              <mc:Fallback>
                <p:oleObj name="Equation" r:id="rId4" imgW="246348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323975"/>
                        <a:ext cx="2767013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973957" y="1331913"/>
            <a:ext cx="338137" cy="4937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2983732" y="1347788"/>
            <a:ext cx="273050" cy="4921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27" name="Elbow Connector 26"/>
          <p:cNvCxnSpPr>
            <a:stCxn id="25" idx="4"/>
          </p:cNvCxnSpPr>
          <p:nvPr/>
        </p:nvCxnSpPr>
        <p:spPr>
          <a:xfrm rot="16200000" flipH="1">
            <a:off x="928713" y="2040731"/>
            <a:ext cx="901700" cy="471488"/>
          </a:xfrm>
          <a:prstGeom prst="bentConnector3">
            <a:avLst>
              <a:gd name="adj1" fmla="val 99711"/>
            </a:avLst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3"/>
          <p:cNvGraphicFramePr>
            <a:graphicFrameLocks noChangeAspect="1"/>
          </p:cNvGraphicFramePr>
          <p:nvPr/>
        </p:nvGraphicFramePr>
        <p:xfrm>
          <a:off x="1697857" y="2524125"/>
          <a:ext cx="70008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6" imgW="622080" imgH="330120" progId="Equation.DSMT4">
                  <p:embed/>
                </p:oleObj>
              </mc:Choice>
              <mc:Fallback>
                <p:oleObj name="Equation" r:id="rId6" imgW="622080" imgH="3301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857" y="2524125"/>
                        <a:ext cx="700087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 rot="10800000" flipV="1">
            <a:off x="2386832" y="2724150"/>
            <a:ext cx="739775" cy="158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6" idx="4"/>
          </p:cNvCxnSpPr>
          <p:nvPr/>
        </p:nvCxnSpPr>
        <p:spPr>
          <a:xfrm rot="16200000" flipV="1">
            <a:off x="2681313" y="2278857"/>
            <a:ext cx="884237" cy="63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1256532" y="3146425"/>
          <a:ext cx="1871662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8" imgW="1841400" imgH="406080" progId="Equation.DSMT4">
                  <p:embed/>
                </p:oleObj>
              </mc:Choice>
              <mc:Fallback>
                <p:oleObj name="Equation" r:id="rId8" imgW="1841400" imgH="406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6532" y="3146425"/>
                        <a:ext cx="1871662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8"/>
          <p:cNvGraphicFramePr>
            <a:graphicFrameLocks noChangeAspect="1"/>
          </p:cNvGraphicFramePr>
          <p:nvPr/>
        </p:nvGraphicFramePr>
        <p:xfrm>
          <a:off x="875532" y="3797300"/>
          <a:ext cx="27876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10" imgW="2869920" imgH="406080" progId="Equation.DSMT4">
                  <p:embed/>
                </p:oleObj>
              </mc:Choice>
              <mc:Fallback>
                <p:oleObj name="Equation" r:id="rId10" imgW="2869920" imgH="406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5532" y="3797300"/>
                        <a:ext cx="278765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9"/>
          <p:cNvGraphicFramePr>
            <a:graphicFrameLocks noChangeAspect="1"/>
          </p:cNvGraphicFramePr>
          <p:nvPr/>
        </p:nvGraphicFramePr>
        <p:xfrm>
          <a:off x="775519" y="4373563"/>
          <a:ext cx="29845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12" imgW="3454200" imgH="622080" progId="Equation.DSMT4">
                  <p:embed/>
                </p:oleObj>
              </mc:Choice>
              <mc:Fallback>
                <p:oleObj name="Equation" r:id="rId12" imgW="3454200" imgH="622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519" y="4373563"/>
                        <a:ext cx="2984500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0"/>
          <p:cNvGraphicFramePr>
            <a:graphicFrameLocks noChangeAspect="1"/>
          </p:cNvGraphicFramePr>
          <p:nvPr/>
        </p:nvGraphicFramePr>
        <p:xfrm>
          <a:off x="796157" y="5065713"/>
          <a:ext cx="29400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14" imgW="3403440" imgH="520560" progId="Equation.DSMT4">
                  <p:embed/>
                </p:oleObj>
              </mc:Choice>
              <mc:Fallback>
                <p:oleObj name="Equation" r:id="rId14" imgW="3403440" imgH="520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157" y="5065713"/>
                        <a:ext cx="2940050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1"/>
          <p:cNvGraphicFramePr>
            <a:graphicFrameLocks noChangeAspect="1"/>
          </p:cNvGraphicFramePr>
          <p:nvPr/>
        </p:nvGraphicFramePr>
        <p:xfrm>
          <a:off x="759644" y="5721350"/>
          <a:ext cx="28638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16" imgW="2463480" imgH="520560" progId="Equation.DSMT4">
                  <p:embed/>
                </p:oleObj>
              </mc:Choice>
              <mc:Fallback>
                <p:oleObj name="Equation" r:id="rId16" imgW="2463480" imgH="520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44" y="5721350"/>
                        <a:ext cx="2863850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2"/>
          <p:cNvGraphicFramePr>
            <a:graphicFrameLocks noChangeAspect="1"/>
          </p:cNvGraphicFramePr>
          <p:nvPr/>
        </p:nvGraphicFramePr>
        <p:xfrm>
          <a:off x="4857750" y="1306513"/>
          <a:ext cx="28384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18" imgW="2527200" imgH="482400" progId="Equation.DSMT4">
                  <p:embed/>
                </p:oleObj>
              </mc:Choice>
              <mc:Fallback>
                <p:oleObj name="Equation" r:id="rId18" imgW="2527200" imgH="482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1306513"/>
                        <a:ext cx="28384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5430838" y="1314450"/>
            <a:ext cx="338137" cy="4937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7299325" y="1330325"/>
            <a:ext cx="414338" cy="4921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3" name="Elbow Connector 42"/>
          <p:cNvCxnSpPr>
            <a:stCxn id="40" idx="4"/>
          </p:cNvCxnSpPr>
          <p:nvPr/>
        </p:nvCxnSpPr>
        <p:spPr>
          <a:xfrm rot="16200000" flipH="1">
            <a:off x="5385594" y="2023269"/>
            <a:ext cx="901700" cy="471488"/>
          </a:xfrm>
          <a:prstGeom prst="bentConnector3">
            <a:avLst>
              <a:gd name="adj1" fmla="val 99711"/>
            </a:avLst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3"/>
          <p:cNvGraphicFramePr>
            <a:graphicFrameLocks noChangeAspect="1"/>
          </p:cNvGraphicFramePr>
          <p:nvPr/>
        </p:nvGraphicFramePr>
        <p:xfrm>
          <a:off x="6154738" y="2511425"/>
          <a:ext cx="70008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20" imgW="622080" imgH="317160" progId="Equation.DSMT4">
                  <p:embed/>
                </p:oleObj>
              </mc:Choice>
              <mc:Fallback>
                <p:oleObj name="Equation" r:id="rId20" imgW="622080" imgH="3171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738" y="2511425"/>
                        <a:ext cx="70008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>
          <a:xfrm rot="10800000" flipV="1">
            <a:off x="6843713" y="2706688"/>
            <a:ext cx="739775" cy="1587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41" idx="5"/>
          </p:cNvCxnSpPr>
          <p:nvPr/>
        </p:nvCxnSpPr>
        <p:spPr>
          <a:xfrm rot="5400000" flipH="1" flipV="1">
            <a:off x="7139781" y="2193132"/>
            <a:ext cx="957263" cy="698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7"/>
          <p:cNvGraphicFramePr>
            <a:graphicFrameLocks noChangeAspect="1"/>
          </p:cNvGraphicFramePr>
          <p:nvPr/>
        </p:nvGraphicFramePr>
        <p:xfrm>
          <a:off x="5654675" y="3128963"/>
          <a:ext cx="198913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tion" r:id="rId22" imgW="1955520" imgH="406080" progId="Equation.DSMT4">
                  <p:embed/>
                </p:oleObj>
              </mc:Choice>
              <mc:Fallback>
                <p:oleObj name="Equation" r:id="rId22" imgW="1955520" imgH="4060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4675" y="3128963"/>
                        <a:ext cx="1989138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8"/>
          <p:cNvGraphicFramePr>
            <a:graphicFrameLocks noChangeAspect="1"/>
          </p:cNvGraphicFramePr>
          <p:nvPr/>
        </p:nvGraphicFramePr>
        <p:xfrm>
          <a:off x="5302250" y="3733800"/>
          <a:ext cx="25669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quation" r:id="rId24" imgW="2641320" imgH="406080" progId="Equation.DSMT4">
                  <p:embed/>
                </p:oleObj>
              </mc:Choice>
              <mc:Fallback>
                <p:oleObj name="Equation" r:id="rId24" imgW="2641320" imgH="406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0" y="3733800"/>
                        <a:ext cx="2566988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9"/>
          <p:cNvGraphicFramePr>
            <a:graphicFrameLocks noChangeAspect="1"/>
          </p:cNvGraphicFramePr>
          <p:nvPr/>
        </p:nvGraphicFramePr>
        <p:xfrm>
          <a:off x="5324475" y="4356100"/>
          <a:ext cx="26765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26" imgW="3098520" imgH="622080" progId="Equation.DSMT4">
                  <p:embed/>
                </p:oleObj>
              </mc:Choice>
              <mc:Fallback>
                <p:oleObj name="Equation" r:id="rId26" imgW="3098520" imgH="6220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475" y="4356100"/>
                        <a:ext cx="2676525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0"/>
          <p:cNvGraphicFramePr>
            <a:graphicFrameLocks noChangeAspect="1"/>
          </p:cNvGraphicFramePr>
          <p:nvPr/>
        </p:nvGraphicFramePr>
        <p:xfrm>
          <a:off x="5327650" y="5048250"/>
          <a:ext cx="26670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28" imgW="3085920" imgH="520560" progId="Equation.DSMT4">
                  <p:embed/>
                </p:oleObj>
              </mc:Choice>
              <mc:Fallback>
                <p:oleObj name="Equation" r:id="rId28" imgW="3085920" imgH="5205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650" y="5048250"/>
                        <a:ext cx="266700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11"/>
          <p:cNvGraphicFramePr>
            <a:graphicFrameLocks noChangeAspect="1"/>
          </p:cNvGraphicFramePr>
          <p:nvPr/>
        </p:nvGraphicFramePr>
        <p:xfrm>
          <a:off x="5330825" y="5703888"/>
          <a:ext cx="256857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30" imgW="2209680" imgH="520560" progId="Equation.DSMT4">
                  <p:embed/>
                </p:oleObj>
              </mc:Choice>
              <mc:Fallback>
                <p:oleObj name="Equation" r:id="rId30" imgW="2209680" imgH="52056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825" y="5703888"/>
                        <a:ext cx="2568575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40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8607"/>
            <a:ext cx="7862888" cy="900113"/>
          </a:xfrm>
        </p:spPr>
        <p:txBody>
          <a:bodyPr/>
          <a:lstStyle/>
          <a:p>
            <a:pPr algn="l" eaLnBrk="1" hangingPunct="1"/>
            <a:r>
              <a:rPr lang="en-CA" smtClean="0"/>
              <a:t>III) Criss-Cross Method</a:t>
            </a:r>
          </a:p>
        </p:txBody>
      </p:sp>
      <p:graphicFrame>
        <p:nvGraphicFramePr>
          <p:cNvPr id="717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01625" y="1355725"/>
          <a:ext cx="2565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4" imgW="2145960" imgH="406080" progId="Equation.DSMT4">
                  <p:embed/>
                </p:oleObj>
              </mc:Choice>
              <mc:Fallback>
                <p:oleObj name="Equation" r:id="rId4" imgW="2145960" imgH="406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1355725"/>
                        <a:ext cx="25654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301625" y="1284288"/>
            <a:ext cx="506413" cy="6429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2433638" y="1363663"/>
            <a:ext cx="511175" cy="558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513138" y="1263650"/>
            <a:ext cx="5630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Pick 2 numbers that multiply to the FIRST  term</a:t>
            </a:r>
          </a:p>
        </p:txBody>
      </p:sp>
      <p:graphicFrame>
        <p:nvGraphicFramePr>
          <p:cNvPr id="14350" name="Object 3"/>
          <p:cNvGraphicFramePr>
            <a:graphicFrameLocks noChangeAspect="1"/>
          </p:cNvGraphicFramePr>
          <p:nvPr/>
        </p:nvGraphicFramePr>
        <p:xfrm>
          <a:off x="158750" y="2468563"/>
          <a:ext cx="19843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6" imgW="215640" imgH="1002960" progId="Equation.DSMT4">
                  <p:embed/>
                </p:oleObj>
              </mc:Choice>
              <mc:Fallback>
                <p:oleObj name="Equation" r:id="rId6" imgW="215640" imgH="1002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2468563"/>
                        <a:ext cx="198438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357188" y="2611438"/>
            <a:ext cx="714375" cy="5000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4352" name="Object 4"/>
          <p:cNvGraphicFramePr>
            <a:graphicFrameLocks noChangeAspect="1"/>
          </p:cNvGraphicFramePr>
          <p:nvPr/>
        </p:nvGraphicFramePr>
        <p:xfrm>
          <a:off x="1358900" y="2468563"/>
          <a:ext cx="7858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8" imgW="927000" imgH="330120" progId="Equation.DSMT4">
                  <p:embed/>
                </p:oleObj>
              </mc:Choice>
              <mc:Fallback>
                <p:oleObj name="Equation" r:id="rId8" imgW="92700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2468563"/>
                        <a:ext cx="78581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357188" y="2682875"/>
            <a:ext cx="571500" cy="428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4354" name="Object 5"/>
          <p:cNvGraphicFramePr>
            <a:graphicFrameLocks noChangeAspect="1"/>
          </p:cNvGraphicFramePr>
          <p:nvPr/>
        </p:nvGraphicFramePr>
        <p:xfrm>
          <a:off x="1398588" y="3335338"/>
          <a:ext cx="7143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10" imgW="812520" imgH="419040" progId="Equation.DSMT4">
                  <p:embed/>
                </p:oleObj>
              </mc:Choice>
              <mc:Fallback>
                <p:oleObj name="Equation" r:id="rId10" imgW="81252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3335338"/>
                        <a:ext cx="71437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5" name="Object 6"/>
          <p:cNvGraphicFramePr>
            <a:graphicFrameLocks noChangeAspect="1"/>
          </p:cNvGraphicFramePr>
          <p:nvPr/>
        </p:nvGraphicFramePr>
        <p:xfrm>
          <a:off x="2727325" y="2509838"/>
          <a:ext cx="1841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12" imgW="215640" imgH="1002960" progId="Equation.DSMT4">
                  <p:embed/>
                </p:oleObj>
              </mc:Choice>
              <mc:Fallback>
                <p:oleObj name="Equation" r:id="rId12" imgW="215640" imgH="1002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5" y="2509838"/>
                        <a:ext cx="18415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2933700" y="2682875"/>
            <a:ext cx="477838" cy="4953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4357" name="Object 7"/>
          <p:cNvGraphicFramePr>
            <a:graphicFrameLocks noChangeAspect="1"/>
          </p:cNvGraphicFramePr>
          <p:nvPr/>
        </p:nvGraphicFramePr>
        <p:xfrm>
          <a:off x="3875088" y="2544763"/>
          <a:ext cx="5651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14" imgW="711000" imgH="330120" progId="Equation.DSMT4">
                  <p:embed/>
                </p:oleObj>
              </mc:Choice>
              <mc:Fallback>
                <p:oleObj name="Equation" r:id="rId14" imgW="71100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2544763"/>
                        <a:ext cx="5651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8" name="Line 22"/>
          <p:cNvSpPr>
            <a:spLocks noChangeShapeType="1"/>
          </p:cNvSpPr>
          <p:nvPr/>
        </p:nvSpPr>
        <p:spPr bwMode="auto">
          <a:xfrm flipV="1">
            <a:off x="2957513" y="2714625"/>
            <a:ext cx="569912" cy="4476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4359" name="Object 8"/>
          <p:cNvGraphicFramePr>
            <a:graphicFrameLocks noChangeAspect="1"/>
          </p:cNvGraphicFramePr>
          <p:nvPr/>
        </p:nvGraphicFramePr>
        <p:xfrm>
          <a:off x="3924300" y="3362325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16" imgW="787320" imgH="419040" progId="Equation.DSMT4">
                  <p:embed/>
                </p:oleObj>
              </mc:Choice>
              <mc:Fallback>
                <p:oleObj name="Equation" r:id="rId16" imgW="78732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362325"/>
                        <a:ext cx="787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0" name="Object 9"/>
          <p:cNvGraphicFramePr>
            <a:graphicFrameLocks noChangeAspect="1"/>
          </p:cNvGraphicFramePr>
          <p:nvPr/>
        </p:nvGraphicFramePr>
        <p:xfrm>
          <a:off x="693738" y="4592638"/>
          <a:ext cx="1371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18" imgW="1371600" imgH="698400" progId="Equation.DSMT4">
                  <p:embed/>
                </p:oleObj>
              </mc:Choice>
              <mc:Fallback>
                <p:oleObj name="Equation" r:id="rId18" imgW="1371600" imgH="698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4592638"/>
                        <a:ext cx="1371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4067175" y="4522788"/>
            <a:ext cx="482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Numbers on the left go in front of each bracket</a:t>
            </a:r>
          </a:p>
        </p:txBody>
      </p:sp>
      <p:graphicFrame>
        <p:nvGraphicFramePr>
          <p:cNvPr id="14364" name="Object 10"/>
          <p:cNvGraphicFramePr>
            <a:graphicFrameLocks noChangeAspect="1"/>
          </p:cNvGraphicFramePr>
          <p:nvPr/>
        </p:nvGraphicFramePr>
        <p:xfrm>
          <a:off x="709613" y="5421313"/>
          <a:ext cx="13906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20" imgW="1206360" imgH="520560" progId="Equation.DSMT4">
                  <p:embed/>
                </p:oleObj>
              </mc:Choice>
              <mc:Fallback>
                <p:oleObj name="Equation" r:id="rId20" imgW="1206360" imgH="520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5421313"/>
                        <a:ext cx="139065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067175" y="5373688"/>
            <a:ext cx="4752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Numbers that were multiplied together can not go in the same bracket</a:t>
            </a:r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1390650" y="2960688"/>
          <a:ext cx="614363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22" imgW="672840" imgH="330120" progId="Equation.DSMT4">
                  <p:embed/>
                </p:oleObj>
              </mc:Choice>
              <mc:Fallback>
                <p:oleObj name="Equation" r:id="rId22" imgW="672840" imgH="330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2960688"/>
                        <a:ext cx="614363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3497263" y="1811338"/>
            <a:ext cx="5835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Pick 2 numbers that multiply to the LAST  term</a:t>
            </a:r>
          </a:p>
        </p:txBody>
      </p:sp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928688" y="2468563"/>
          <a:ext cx="3587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24" imgW="419040" imgH="1002960" progId="Equation.DSMT4">
                  <p:embed/>
                </p:oleObj>
              </mc:Choice>
              <mc:Fallback>
                <p:oleObj name="Equation" r:id="rId24" imgW="419040" imgH="10029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468563"/>
                        <a:ext cx="358775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3427413" y="2509838"/>
          <a:ext cx="3714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26" imgW="431640" imgH="1002960" progId="Equation.DSMT4">
                  <p:embed/>
                </p:oleObj>
              </mc:Choice>
              <mc:Fallback>
                <p:oleObj name="Equation" r:id="rId26" imgW="431640" imgH="10029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413" y="2509838"/>
                        <a:ext cx="37147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3897313" y="3019425"/>
          <a:ext cx="688975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28" imgW="914400" imgH="330120" progId="Equation.DSMT4">
                  <p:embed/>
                </p:oleObj>
              </mc:Choice>
              <mc:Fallback>
                <p:oleObj name="Equation" r:id="rId28" imgW="914400" imgH="3301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3" y="3019425"/>
                        <a:ext cx="688975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2" name="TextBox 25"/>
          <p:cNvSpPr txBox="1">
            <a:spLocks noChangeArrowheads="1"/>
          </p:cNvSpPr>
          <p:nvPr/>
        </p:nvSpPr>
        <p:spPr bwMode="auto">
          <a:xfrm>
            <a:off x="5603875" y="2474913"/>
            <a:ext cx="2749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>
                <a:solidFill>
                  <a:srgbClr val="FF0000"/>
                </a:solidFill>
              </a:rPr>
              <a:t>Multiply sides ways or </a:t>
            </a:r>
            <a:br>
              <a:rPr lang="en-CA" sz="2000">
                <a:solidFill>
                  <a:srgbClr val="FF0000"/>
                </a:solidFill>
              </a:rPr>
            </a:br>
            <a:r>
              <a:rPr lang="en-CA" sz="2000">
                <a:solidFill>
                  <a:srgbClr val="FF0000"/>
                </a:solidFill>
              </a:rPr>
              <a:t>Criss-Cross</a:t>
            </a:r>
          </a:p>
        </p:txBody>
      </p:sp>
      <p:sp>
        <p:nvSpPr>
          <p:cNvPr id="4123" name="TextBox 26"/>
          <p:cNvSpPr txBox="1">
            <a:spLocks noChangeArrowheads="1"/>
          </p:cNvSpPr>
          <p:nvPr/>
        </p:nvSpPr>
        <p:spPr bwMode="auto">
          <a:xfrm>
            <a:off x="5602288" y="3427413"/>
            <a:ext cx="25066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>
                <a:solidFill>
                  <a:srgbClr val="FF0000"/>
                </a:solidFill>
              </a:rPr>
              <a:t>The sum must equal</a:t>
            </a:r>
            <a:br>
              <a:rPr lang="en-CA" sz="2000">
                <a:solidFill>
                  <a:srgbClr val="FF0000"/>
                </a:solidFill>
              </a:rPr>
            </a:br>
            <a:r>
              <a:rPr lang="en-CA" sz="2000">
                <a:solidFill>
                  <a:srgbClr val="FF0000"/>
                </a:solidFill>
              </a:rPr>
              <a:t> the middle term</a:t>
            </a:r>
          </a:p>
        </p:txBody>
      </p:sp>
      <p:sp>
        <p:nvSpPr>
          <p:cNvPr id="28" name="Line 20"/>
          <p:cNvSpPr>
            <a:spLocks noChangeShapeType="1"/>
          </p:cNvSpPr>
          <p:nvPr/>
        </p:nvSpPr>
        <p:spPr bwMode="auto">
          <a:xfrm>
            <a:off x="374650" y="2633663"/>
            <a:ext cx="6794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371475" y="3111500"/>
            <a:ext cx="6794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1306513" y="2514600"/>
          <a:ext cx="725487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30" imgW="914400" imgH="317160" progId="Equation.DSMT4">
                  <p:embed/>
                </p:oleObj>
              </mc:Choice>
              <mc:Fallback>
                <p:oleObj name="Equation" r:id="rId30" imgW="914400" imgH="31716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2514600"/>
                        <a:ext cx="725487" cy="25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" name="Object 14"/>
          <p:cNvGraphicFramePr>
            <a:graphicFrameLocks noChangeAspect="1"/>
          </p:cNvGraphicFramePr>
          <p:nvPr/>
        </p:nvGraphicFramePr>
        <p:xfrm>
          <a:off x="1300163" y="2984500"/>
          <a:ext cx="57150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tion" r:id="rId32" imgW="660240" imgH="330120" progId="Equation.DSMT4">
                  <p:embed/>
                </p:oleObj>
              </mc:Choice>
              <mc:Fallback>
                <p:oleObj name="Equation" r:id="rId32" imgW="660240" imgH="33012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3" y="2984500"/>
                        <a:ext cx="57150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1398588" y="3306763"/>
          <a:ext cx="901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34" imgW="901440" imgH="431640" progId="Equation.DSMT4">
                  <p:embed/>
                </p:oleObj>
              </mc:Choice>
              <mc:Fallback>
                <p:oleObj name="Equation" r:id="rId34" imgW="901440" imgH="431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3306763"/>
                        <a:ext cx="901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2019300" y="4583113"/>
          <a:ext cx="1384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36" imgW="1384200" imgH="698400" progId="Equation.DSMT4">
                  <p:embed/>
                </p:oleObj>
              </mc:Choice>
              <mc:Fallback>
                <p:oleObj name="Equation" r:id="rId36" imgW="1384200" imgH="6984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4583113"/>
                        <a:ext cx="1384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8" name="Object 32"/>
          <p:cNvGraphicFramePr>
            <a:graphicFrameLocks noChangeAspect="1"/>
          </p:cNvGraphicFramePr>
          <p:nvPr/>
        </p:nvGraphicFramePr>
        <p:xfrm>
          <a:off x="2033588" y="5446713"/>
          <a:ext cx="1231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38" imgW="1231560" imgH="520560" progId="Equation.DSMT4">
                  <p:embed/>
                </p:oleObj>
              </mc:Choice>
              <mc:Fallback>
                <p:oleObj name="Equation" r:id="rId38" imgW="1231560" imgH="52056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588" y="5446713"/>
                        <a:ext cx="1231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  <p:bldP spid="14344" grpId="0" animBg="1"/>
      <p:bldP spid="14345" grpId="0"/>
      <p:bldP spid="14351" grpId="0" animBg="1"/>
      <p:bldP spid="14351" grpId="1" animBg="1"/>
      <p:bldP spid="14353" grpId="0" animBg="1"/>
      <p:bldP spid="14353" grpId="1" animBg="1"/>
      <p:bldP spid="14356" grpId="0" animBg="1"/>
      <p:bldP spid="14358" grpId="0" animBg="1"/>
      <p:bldP spid="14361" grpId="0"/>
      <p:bldP spid="14365" grpId="0"/>
      <p:bldP spid="22" grpId="0"/>
      <p:bldP spid="4122" grpId="0"/>
      <p:bldP spid="4123" grpId="0"/>
      <p:bldP spid="28" grpId="0" animBg="1"/>
      <p:bldP spid="28" grpId="1" animBg="1"/>
      <p:bldP spid="30" grpId="0" animBg="1"/>
      <p:bldP spid="3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309563"/>
            <a:ext cx="7862888" cy="90011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CA" sz="3000" smtClean="0"/>
              <a:t>Practice: Factor the following using the Criss-Cross Method</a:t>
            </a:r>
          </a:p>
        </p:txBody>
      </p:sp>
      <p:graphicFrame>
        <p:nvGraphicFramePr>
          <p:cNvPr id="819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03225" y="1358900"/>
          <a:ext cx="25654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Equation" r:id="rId4" imgW="2171520" imgH="406080" progId="Equation.DSMT4">
                  <p:embed/>
                </p:oleObj>
              </mc:Choice>
              <mc:Fallback>
                <p:oleObj name="Equation" r:id="rId4" imgW="2171520" imgH="406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1358900"/>
                        <a:ext cx="256540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301625" y="1393825"/>
            <a:ext cx="381000" cy="4778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2481263" y="1363663"/>
            <a:ext cx="463550" cy="4937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14350" name="Object 3"/>
          <p:cNvGraphicFramePr>
            <a:graphicFrameLocks noChangeAspect="1"/>
          </p:cNvGraphicFramePr>
          <p:nvPr/>
        </p:nvGraphicFramePr>
        <p:xfrm>
          <a:off x="195263" y="2085975"/>
          <a:ext cx="2095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" name="Equation" r:id="rId6" imgW="228600" imgH="1002960" progId="Equation.DSMT4">
                  <p:embed/>
                </p:oleObj>
              </mc:Choice>
              <mc:Fallback>
                <p:oleObj name="Equation" r:id="rId6" imgW="228600" imgH="1002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3" y="2085975"/>
                        <a:ext cx="20955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398463" y="2228850"/>
            <a:ext cx="714375" cy="5000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4352" name="Object 4"/>
          <p:cNvGraphicFramePr>
            <a:graphicFrameLocks noChangeAspect="1"/>
          </p:cNvGraphicFramePr>
          <p:nvPr/>
        </p:nvGraphicFramePr>
        <p:xfrm>
          <a:off x="1360488" y="2090738"/>
          <a:ext cx="5715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Equation" r:id="rId8" imgW="672840" imgH="317160" progId="Equation.DSMT4">
                  <p:embed/>
                </p:oleObj>
              </mc:Choice>
              <mc:Fallback>
                <p:oleObj name="Equation" r:id="rId8" imgW="672840" imgH="317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2090738"/>
                        <a:ext cx="571500" cy="26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398463" y="2300288"/>
            <a:ext cx="571500" cy="428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4354" name="Object 5"/>
          <p:cNvGraphicFramePr>
            <a:graphicFrameLocks noChangeAspect="1"/>
          </p:cNvGraphicFramePr>
          <p:nvPr/>
        </p:nvGraphicFramePr>
        <p:xfrm>
          <a:off x="1409700" y="2952750"/>
          <a:ext cx="7477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Equation" r:id="rId10" imgW="850680" imgH="419040" progId="Equation.DSMT4">
                  <p:embed/>
                </p:oleObj>
              </mc:Choice>
              <mc:Fallback>
                <p:oleObj name="Equation" r:id="rId10" imgW="85068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2952750"/>
                        <a:ext cx="747713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5" name="Object 6"/>
          <p:cNvGraphicFramePr>
            <a:graphicFrameLocks noChangeAspect="1"/>
          </p:cNvGraphicFramePr>
          <p:nvPr/>
        </p:nvGraphicFramePr>
        <p:xfrm>
          <a:off x="2271713" y="2073275"/>
          <a:ext cx="1952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Equation" r:id="rId12" imgW="228600" imgH="1002960" progId="Equation.DSMT4">
                  <p:embed/>
                </p:oleObj>
              </mc:Choice>
              <mc:Fallback>
                <p:oleObj name="Equation" r:id="rId12" imgW="228600" imgH="1002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2073275"/>
                        <a:ext cx="1952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2482850" y="2246313"/>
            <a:ext cx="4508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4357" name="Object 7"/>
          <p:cNvGraphicFramePr>
            <a:graphicFrameLocks noChangeAspect="1"/>
          </p:cNvGraphicFramePr>
          <p:nvPr/>
        </p:nvGraphicFramePr>
        <p:xfrm>
          <a:off x="3427413" y="2584450"/>
          <a:ext cx="725487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Equation" r:id="rId14" imgW="914400" imgH="330120" progId="Equation.DSMT4">
                  <p:embed/>
                </p:oleObj>
              </mc:Choice>
              <mc:Fallback>
                <p:oleObj name="Equation" r:id="rId14" imgW="91440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413" y="2584450"/>
                        <a:ext cx="725487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2506663" y="2725738"/>
            <a:ext cx="4270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4359" name="Object 8"/>
          <p:cNvGraphicFramePr>
            <a:graphicFrameLocks noChangeAspect="1"/>
          </p:cNvGraphicFramePr>
          <p:nvPr/>
        </p:nvGraphicFramePr>
        <p:xfrm>
          <a:off x="3457575" y="2894013"/>
          <a:ext cx="8270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Equation" r:id="rId16" imgW="1091880" imgH="431640" progId="Equation.DSMT4">
                  <p:embed/>
                </p:oleObj>
              </mc:Choice>
              <mc:Fallback>
                <p:oleObj name="Equation" r:id="rId16" imgW="109188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7575" y="2894013"/>
                        <a:ext cx="827088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0" name="Object 9"/>
          <p:cNvGraphicFramePr>
            <a:graphicFrameLocks noChangeAspect="1"/>
          </p:cNvGraphicFramePr>
          <p:nvPr/>
        </p:nvGraphicFramePr>
        <p:xfrm>
          <a:off x="327025" y="3636963"/>
          <a:ext cx="1397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Equation" r:id="rId18" imgW="1396800" imgH="698400" progId="Equation.DSMT4">
                  <p:embed/>
                </p:oleObj>
              </mc:Choice>
              <mc:Fallback>
                <p:oleObj name="Equation" r:id="rId18" imgW="1396800" imgH="698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3636963"/>
                        <a:ext cx="1397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4" name="Object 10"/>
          <p:cNvGraphicFramePr>
            <a:graphicFrameLocks noChangeAspect="1"/>
          </p:cNvGraphicFramePr>
          <p:nvPr/>
        </p:nvGraphicFramePr>
        <p:xfrm>
          <a:off x="341313" y="4465638"/>
          <a:ext cx="142081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Equation" r:id="rId20" imgW="1231560" imgH="520560" progId="Equation.DSMT4">
                  <p:embed/>
                </p:oleObj>
              </mc:Choice>
              <mc:Fallback>
                <p:oleObj name="Equation" r:id="rId20" imgW="1231560" imgH="520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3" y="4465638"/>
                        <a:ext cx="1420812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1404938" y="2533650"/>
          <a:ext cx="614362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7" name="Equation" r:id="rId22" imgW="672840" imgH="330120" progId="Equation.DSMT4">
                  <p:embed/>
                </p:oleObj>
              </mc:Choice>
              <mc:Fallback>
                <p:oleObj name="Equation" r:id="rId22" imgW="672840" imgH="330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2533650"/>
                        <a:ext cx="614362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1119188" y="2071688"/>
          <a:ext cx="17303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Equation" r:id="rId24" imgW="203040" imgH="1002960" progId="Equation.DSMT4">
                  <p:embed/>
                </p:oleObj>
              </mc:Choice>
              <mc:Fallback>
                <p:oleObj name="Equation" r:id="rId24" imgW="203040" imgH="10029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071688"/>
                        <a:ext cx="173037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2976563" y="2073275"/>
          <a:ext cx="3714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Equation" r:id="rId26" imgW="431640" imgH="1002960" progId="Equation.DSMT4">
                  <p:embed/>
                </p:oleObj>
              </mc:Choice>
              <mc:Fallback>
                <p:oleObj name="Equation" r:id="rId26" imgW="431640" imgH="10029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2073275"/>
                        <a:ext cx="37147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3463925" y="2105025"/>
          <a:ext cx="544513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Equation" r:id="rId28" imgW="723600" imgH="330120" progId="Equation.DSMT4">
                  <p:embed/>
                </p:oleObj>
              </mc:Choice>
              <mc:Fallback>
                <p:oleObj name="Equation" r:id="rId28" imgW="723600" imgH="3301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925" y="2105025"/>
                        <a:ext cx="544513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Line 20"/>
          <p:cNvSpPr>
            <a:spLocks noChangeShapeType="1"/>
          </p:cNvSpPr>
          <p:nvPr/>
        </p:nvSpPr>
        <p:spPr bwMode="auto">
          <a:xfrm>
            <a:off x="444500" y="2251075"/>
            <a:ext cx="6794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441325" y="2728913"/>
            <a:ext cx="6794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1404938" y="2071688"/>
          <a:ext cx="40322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Equation" r:id="rId30" imgW="507960" imgH="330120" progId="Equation.DSMT4">
                  <p:embed/>
                </p:oleObj>
              </mc:Choice>
              <mc:Fallback>
                <p:oleObj name="Equation" r:id="rId30" imgW="507960" imgH="33012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2071688"/>
                        <a:ext cx="403225" cy="26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" name="Object 14"/>
          <p:cNvGraphicFramePr>
            <a:graphicFrameLocks noChangeAspect="1"/>
          </p:cNvGraphicFramePr>
          <p:nvPr/>
        </p:nvGraphicFramePr>
        <p:xfrm>
          <a:off x="1420813" y="2587625"/>
          <a:ext cx="6159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Equation" r:id="rId32" imgW="711000" imgH="330120" progId="Equation.DSMT4">
                  <p:embed/>
                </p:oleObj>
              </mc:Choice>
              <mc:Fallback>
                <p:oleObj name="Equation" r:id="rId32" imgW="711000" imgH="33012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2587625"/>
                        <a:ext cx="6159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1362075" y="2895600"/>
          <a:ext cx="762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Equation" r:id="rId34" imgW="761760" imgH="431640" progId="Equation.DSMT4">
                  <p:embed/>
                </p:oleObj>
              </mc:Choice>
              <mc:Fallback>
                <p:oleObj name="Equation" r:id="rId34" imgW="761760" imgH="431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2895600"/>
                        <a:ext cx="762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7" name="Object 18"/>
          <p:cNvGraphicFramePr>
            <a:graphicFrameLocks noChangeAspect="1"/>
          </p:cNvGraphicFramePr>
          <p:nvPr/>
        </p:nvGraphicFramePr>
        <p:xfrm>
          <a:off x="1658938" y="3627438"/>
          <a:ext cx="1397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" name="Equation" r:id="rId36" imgW="1396800" imgH="698400" progId="Equation.DSMT4">
                  <p:embed/>
                </p:oleObj>
              </mc:Choice>
              <mc:Fallback>
                <p:oleObj name="Equation" r:id="rId36" imgW="1396800" imgH="698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3627438"/>
                        <a:ext cx="1397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8" name="Object 19"/>
          <p:cNvGraphicFramePr>
            <a:graphicFrameLocks noChangeAspect="1"/>
          </p:cNvGraphicFramePr>
          <p:nvPr/>
        </p:nvGraphicFramePr>
        <p:xfrm>
          <a:off x="1685925" y="4491038"/>
          <a:ext cx="1219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" name="Equation" r:id="rId38" imgW="1218960" imgH="520560" progId="Equation.DSMT4">
                  <p:embed/>
                </p:oleObj>
              </mc:Choice>
              <mc:Fallback>
                <p:oleObj name="Equation" r:id="rId38" imgW="1218960" imgH="5205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925" y="4491038"/>
                        <a:ext cx="12192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2" name="Object 2"/>
          <p:cNvGraphicFramePr>
            <a:graphicFrameLocks noChangeAspect="1"/>
          </p:cNvGraphicFramePr>
          <p:nvPr/>
        </p:nvGraphicFramePr>
        <p:xfrm>
          <a:off x="4999038" y="1347788"/>
          <a:ext cx="23558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" name="Equation" r:id="rId40" imgW="1993680" imgH="406080" progId="Equation.DSMT4">
                  <p:embed/>
                </p:oleObj>
              </mc:Choice>
              <mc:Fallback>
                <p:oleObj name="Equation" r:id="rId40" imgW="1993680" imgH="4060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8" y="1347788"/>
                        <a:ext cx="235585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4930775" y="1382713"/>
            <a:ext cx="381000" cy="477837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7" name="Oval 8"/>
          <p:cNvSpPr>
            <a:spLocks noChangeArrowheads="1"/>
          </p:cNvSpPr>
          <p:nvPr/>
        </p:nvSpPr>
        <p:spPr bwMode="auto">
          <a:xfrm>
            <a:off x="7056438" y="1352550"/>
            <a:ext cx="327025" cy="4937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38" name="Object 3"/>
          <p:cNvGraphicFramePr>
            <a:graphicFrameLocks noChangeAspect="1"/>
          </p:cNvGraphicFramePr>
          <p:nvPr/>
        </p:nvGraphicFramePr>
        <p:xfrm>
          <a:off x="4768850" y="2074863"/>
          <a:ext cx="2095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Equation" r:id="rId42" imgW="228600" imgH="1002960" progId="Equation.DSMT4">
                  <p:embed/>
                </p:oleObj>
              </mc:Choice>
              <mc:Fallback>
                <p:oleObj name="Equation" r:id="rId42" imgW="228600" imgH="100296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850" y="2074863"/>
                        <a:ext cx="20955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Line 15"/>
          <p:cNvSpPr>
            <a:spLocks noChangeShapeType="1"/>
          </p:cNvSpPr>
          <p:nvPr/>
        </p:nvSpPr>
        <p:spPr bwMode="auto">
          <a:xfrm>
            <a:off x="4972050" y="2217738"/>
            <a:ext cx="714375" cy="5000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40" name="Object 4"/>
          <p:cNvGraphicFramePr>
            <a:graphicFrameLocks noChangeAspect="1"/>
          </p:cNvGraphicFramePr>
          <p:nvPr/>
        </p:nvGraphicFramePr>
        <p:xfrm>
          <a:off x="6064250" y="2101850"/>
          <a:ext cx="420688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" name="Equation" r:id="rId44" imgW="495000" imgH="330120" progId="Equation.DSMT4">
                  <p:embed/>
                </p:oleObj>
              </mc:Choice>
              <mc:Fallback>
                <p:oleObj name="Equation" r:id="rId44" imgW="495000" imgH="33012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0" y="2101850"/>
                        <a:ext cx="420688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Line 17"/>
          <p:cNvSpPr>
            <a:spLocks noChangeShapeType="1"/>
          </p:cNvSpPr>
          <p:nvPr/>
        </p:nvSpPr>
        <p:spPr bwMode="auto">
          <a:xfrm flipV="1">
            <a:off x="4972050" y="2289175"/>
            <a:ext cx="571500" cy="428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42" name="Object 5"/>
          <p:cNvGraphicFramePr>
            <a:graphicFrameLocks noChangeAspect="1"/>
          </p:cNvGraphicFramePr>
          <p:nvPr/>
        </p:nvGraphicFramePr>
        <p:xfrm>
          <a:off x="6005513" y="2936875"/>
          <a:ext cx="703262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" name="Equation" r:id="rId46" imgW="799920" imgH="431640" progId="Equation.DSMT4">
                  <p:embed/>
                </p:oleObj>
              </mc:Choice>
              <mc:Fallback>
                <p:oleObj name="Equation" r:id="rId46" imgW="799920" imgH="4316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5513" y="2936875"/>
                        <a:ext cx="703262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6"/>
          <p:cNvGraphicFramePr>
            <a:graphicFrameLocks noChangeAspect="1"/>
          </p:cNvGraphicFramePr>
          <p:nvPr/>
        </p:nvGraphicFramePr>
        <p:xfrm>
          <a:off x="6846888" y="2062163"/>
          <a:ext cx="1952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Equation" r:id="rId48" imgW="228600" imgH="1002960" progId="Equation.DSMT4">
                  <p:embed/>
                </p:oleObj>
              </mc:Choice>
              <mc:Fallback>
                <p:oleObj name="Equation" r:id="rId48" imgW="228600" imgH="100296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6888" y="2062163"/>
                        <a:ext cx="1952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Line 20"/>
          <p:cNvSpPr>
            <a:spLocks noChangeShapeType="1"/>
          </p:cNvSpPr>
          <p:nvPr/>
        </p:nvSpPr>
        <p:spPr bwMode="auto">
          <a:xfrm>
            <a:off x="7058025" y="2235200"/>
            <a:ext cx="4508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45" name="Object 7"/>
          <p:cNvGraphicFramePr>
            <a:graphicFrameLocks noChangeAspect="1"/>
          </p:cNvGraphicFramePr>
          <p:nvPr/>
        </p:nvGraphicFramePr>
        <p:xfrm>
          <a:off x="8112125" y="2533650"/>
          <a:ext cx="7254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Equation" r:id="rId50" imgW="914400" imgH="330120" progId="Equation.DSMT4">
                  <p:embed/>
                </p:oleObj>
              </mc:Choice>
              <mc:Fallback>
                <p:oleObj name="Equation" r:id="rId50" imgW="914400" imgH="33012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25" y="2533650"/>
                        <a:ext cx="725488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Line 22"/>
          <p:cNvSpPr>
            <a:spLocks noChangeShapeType="1"/>
          </p:cNvSpPr>
          <p:nvPr/>
        </p:nvSpPr>
        <p:spPr bwMode="auto">
          <a:xfrm>
            <a:off x="7081838" y="2714625"/>
            <a:ext cx="4270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47" name="Object 8"/>
          <p:cNvGraphicFramePr>
            <a:graphicFrameLocks noChangeAspect="1"/>
          </p:cNvGraphicFramePr>
          <p:nvPr/>
        </p:nvGraphicFramePr>
        <p:xfrm>
          <a:off x="8047038" y="2881313"/>
          <a:ext cx="79851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2" name="Equation" r:id="rId52" imgW="1054080" imgH="431640" progId="Equation.DSMT4">
                  <p:embed/>
                </p:oleObj>
              </mc:Choice>
              <mc:Fallback>
                <p:oleObj name="Equation" r:id="rId52" imgW="1054080" imgH="43164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7038" y="2881313"/>
                        <a:ext cx="798512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9"/>
          <p:cNvGraphicFramePr>
            <a:graphicFrameLocks noChangeAspect="1"/>
          </p:cNvGraphicFramePr>
          <p:nvPr/>
        </p:nvGraphicFramePr>
        <p:xfrm>
          <a:off x="4900613" y="3625850"/>
          <a:ext cx="1397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3" name="Equation" r:id="rId54" imgW="1396800" imgH="698400" progId="Equation.DSMT4">
                  <p:embed/>
                </p:oleObj>
              </mc:Choice>
              <mc:Fallback>
                <p:oleObj name="Equation" r:id="rId54" imgW="1396800" imgH="6984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613" y="3625850"/>
                        <a:ext cx="1397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0"/>
          <p:cNvGraphicFramePr>
            <a:graphicFrameLocks noChangeAspect="1"/>
          </p:cNvGraphicFramePr>
          <p:nvPr/>
        </p:nvGraphicFramePr>
        <p:xfrm>
          <a:off x="6213475" y="4413250"/>
          <a:ext cx="13335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4" name="Equation" r:id="rId56" imgW="1155600" imgH="520560" progId="Equation.DSMT4">
                  <p:embed/>
                </p:oleObj>
              </mc:Choice>
              <mc:Fallback>
                <p:oleObj name="Equation" r:id="rId56" imgW="1155600" imgH="52056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475" y="4413250"/>
                        <a:ext cx="133350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1"/>
          <p:cNvGraphicFramePr>
            <a:graphicFrameLocks noChangeAspect="1"/>
          </p:cNvGraphicFramePr>
          <p:nvPr/>
        </p:nvGraphicFramePr>
        <p:xfrm>
          <a:off x="5978525" y="2522538"/>
          <a:ext cx="614363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5" name="Equation" r:id="rId58" imgW="672840" imgH="330120" progId="Equation.DSMT4">
                  <p:embed/>
                </p:oleObj>
              </mc:Choice>
              <mc:Fallback>
                <p:oleObj name="Equation" r:id="rId58" imgW="672840" imgH="33012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2522538"/>
                        <a:ext cx="614363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2"/>
          <p:cNvGraphicFramePr>
            <a:graphicFrameLocks noChangeAspect="1"/>
          </p:cNvGraphicFramePr>
          <p:nvPr/>
        </p:nvGraphicFramePr>
        <p:xfrm>
          <a:off x="5694363" y="2060575"/>
          <a:ext cx="17303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6" name="Equation" r:id="rId59" imgW="203040" imgH="1002960" progId="Equation.DSMT4">
                  <p:embed/>
                </p:oleObj>
              </mc:Choice>
              <mc:Fallback>
                <p:oleObj name="Equation" r:id="rId59" imgW="203040" imgH="100296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2060575"/>
                        <a:ext cx="173037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3"/>
          <p:cNvGraphicFramePr>
            <a:graphicFrameLocks noChangeAspect="1"/>
          </p:cNvGraphicFramePr>
          <p:nvPr/>
        </p:nvGraphicFramePr>
        <p:xfrm>
          <a:off x="7551738" y="2062163"/>
          <a:ext cx="3714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" name="Equation" r:id="rId61" imgW="431640" imgH="1002960" progId="Equation.DSMT4">
                  <p:embed/>
                </p:oleObj>
              </mc:Choice>
              <mc:Fallback>
                <p:oleObj name="Equation" r:id="rId61" imgW="431640" imgH="100296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1738" y="2062163"/>
                        <a:ext cx="37147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14"/>
          <p:cNvGraphicFramePr>
            <a:graphicFrameLocks noChangeAspect="1"/>
          </p:cNvGraphicFramePr>
          <p:nvPr/>
        </p:nvGraphicFramePr>
        <p:xfrm>
          <a:off x="8134350" y="2098675"/>
          <a:ext cx="544513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8" name="Equation" r:id="rId63" imgW="723600" imgH="317160" progId="Equation.DSMT4">
                  <p:embed/>
                </p:oleObj>
              </mc:Choice>
              <mc:Fallback>
                <p:oleObj name="Equation" r:id="rId63" imgW="723600" imgH="31716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4350" y="2098675"/>
                        <a:ext cx="544513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Line 20"/>
          <p:cNvSpPr>
            <a:spLocks noChangeShapeType="1"/>
          </p:cNvSpPr>
          <p:nvPr/>
        </p:nvSpPr>
        <p:spPr bwMode="auto">
          <a:xfrm>
            <a:off x="5018088" y="2239963"/>
            <a:ext cx="6794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5014913" y="2717800"/>
            <a:ext cx="6810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56" name="Object 7"/>
          <p:cNvGraphicFramePr>
            <a:graphicFrameLocks noChangeAspect="1"/>
          </p:cNvGraphicFramePr>
          <p:nvPr/>
        </p:nvGraphicFramePr>
        <p:xfrm>
          <a:off x="6054725" y="2139950"/>
          <a:ext cx="4889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9" name="Equation" r:id="rId65" imgW="520560" imgH="317160" progId="Equation.DSMT4">
                  <p:embed/>
                </p:oleObj>
              </mc:Choice>
              <mc:Fallback>
                <p:oleObj name="Equation" r:id="rId65" imgW="520560" imgH="31716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2139950"/>
                        <a:ext cx="488950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14"/>
          <p:cNvGraphicFramePr>
            <a:graphicFrameLocks noChangeAspect="1"/>
          </p:cNvGraphicFramePr>
          <p:nvPr/>
        </p:nvGraphicFramePr>
        <p:xfrm>
          <a:off x="6057900" y="2522538"/>
          <a:ext cx="571500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0" name="Equation" r:id="rId67" imgW="660240" imgH="330120" progId="Equation.DSMT4">
                  <p:embed/>
                </p:oleObj>
              </mc:Choice>
              <mc:Fallback>
                <p:oleObj name="Equation" r:id="rId67" imgW="660240" imgH="33012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2522538"/>
                        <a:ext cx="571500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8"/>
          <p:cNvGraphicFramePr>
            <a:graphicFrameLocks noChangeAspect="1"/>
          </p:cNvGraphicFramePr>
          <p:nvPr/>
        </p:nvGraphicFramePr>
        <p:xfrm>
          <a:off x="5945188" y="2884488"/>
          <a:ext cx="825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1" name="Equation" r:id="rId69" imgW="825480" imgH="431640" progId="Equation.DSMT4">
                  <p:embed/>
                </p:oleObj>
              </mc:Choice>
              <mc:Fallback>
                <p:oleObj name="Equation" r:id="rId69" imgW="825480" imgH="43164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2884488"/>
                        <a:ext cx="825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36"/>
          <p:cNvGraphicFramePr>
            <a:graphicFrameLocks noChangeAspect="1"/>
          </p:cNvGraphicFramePr>
          <p:nvPr/>
        </p:nvGraphicFramePr>
        <p:xfrm>
          <a:off x="6245225" y="3630613"/>
          <a:ext cx="1371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" name="Equation" r:id="rId71" imgW="1371600" imgH="698400" progId="Equation.DSMT4">
                  <p:embed/>
                </p:oleObj>
              </mc:Choice>
              <mc:Fallback>
                <p:oleObj name="Equation" r:id="rId71" imgW="1371600" imgH="6984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5225" y="3630613"/>
                        <a:ext cx="13716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37"/>
          <p:cNvGraphicFramePr>
            <a:graphicFrameLocks noChangeAspect="1"/>
          </p:cNvGraphicFramePr>
          <p:nvPr/>
        </p:nvGraphicFramePr>
        <p:xfrm>
          <a:off x="5024438" y="4465638"/>
          <a:ext cx="12319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3" name="Equation" r:id="rId73" imgW="1231560" imgH="520560" progId="Equation.DSMT4">
                  <p:embed/>
                </p:oleObj>
              </mc:Choice>
              <mc:Fallback>
                <p:oleObj name="Equation" r:id="rId73" imgW="1231560" imgH="52056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8" y="4465638"/>
                        <a:ext cx="12319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  <p:bldP spid="14344" grpId="0" animBg="1"/>
      <p:bldP spid="14351" grpId="0" animBg="1"/>
      <p:bldP spid="14351" grpId="1" animBg="1"/>
      <p:bldP spid="14353" grpId="0" animBg="1"/>
      <p:bldP spid="14353" grpId="1" animBg="1"/>
      <p:bldP spid="14356" grpId="0" animBg="1"/>
      <p:bldP spid="14358" grpId="0" animBg="1"/>
      <p:bldP spid="28" grpId="0" animBg="1"/>
      <p:bldP spid="28" grpId="1" animBg="1"/>
      <p:bldP spid="30" grpId="0" animBg="1"/>
      <p:bldP spid="30" grpId="1" animBg="1"/>
      <p:bldP spid="36" grpId="0" animBg="1"/>
      <p:bldP spid="37" grpId="0" animBg="1"/>
      <p:bldP spid="39" grpId="0" animBg="1"/>
      <p:bldP spid="39" grpId="1" animBg="1"/>
      <p:bldP spid="41" grpId="0" animBg="1"/>
      <p:bldP spid="41" grpId="1" animBg="1"/>
      <p:bldP spid="44" grpId="0" animBg="1"/>
      <p:bldP spid="46" grpId="0" animBg="1"/>
      <p:bldP spid="54" grpId="0" animBg="1"/>
      <p:bldP spid="54" grpId="1" animBg="1"/>
      <p:bldP spid="55" grpId="0" animBg="1"/>
      <p:bldP spid="5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85010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3600" dirty="0" smtClean="0"/>
              <a:t>Ex: Factor each of the following trinomials:</a:t>
            </a:r>
            <a:endParaRPr lang="en-CA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89955" y="2124075"/>
          <a:ext cx="24987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4" imgW="2476440" imgH="622080" progId="Equation.DSMT4">
                  <p:embed/>
                </p:oleObj>
              </mc:Choice>
              <mc:Fallback>
                <p:oleObj name="Equation" r:id="rId4" imgW="2476440" imgH="622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955" y="2124075"/>
                        <a:ext cx="2498725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89993" y="2193925"/>
            <a:ext cx="282575" cy="4206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91805" y="2179638"/>
            <a:ext cx="244475" cy="44767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221755" y="1992313"/>
            <a:ext cx="1752600" cy="204787"/>
          </a:xfrm>
          <a:custGeom>
            <a:avLst/>
            <a:gdLst>
              <a:gd name="T0" fmla="*/ 0 w 1633"/>
              <a:gd name="T1" fmla="*/ 204717 h 272"/>
              <a:gd name="T2" fmla="*/ 827659 w 1633"/>
              <a:gd name="T3" fmla="*/ 0 h 272"/>
              <a:gd name="T4" fmla="*/ 1753006 w 1633"/>
              <a:gd name="T5" fmla="*/ 204717 h 272"/>
              <a:gd name="T6" fmla="*/ 0 60000 65536"/>
              <a:gd name="T7" fmla="*/ 0 60000 65536"/>
              <a:gd name="T8" fmla="*/ 0 60000 65536"/>
              <a:gd name="T9" fmla="*/ 0 w 1633"/>
              <a:gd name="T10" fmla="*/ 0 h 272"/>
              <a:gd name="T11" fmla="*/ 1633 w 1633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3" h="272">
                <a:moveTo>
                  <a:pt x="0" y="272"/>
                </a:moveTo>
                <a:cubicBezTo>
                  <a:pt x="249" y="136"/>
                  <a:pt x="499" y="0"/>
                  <a:pt x="771" y="0"/>
                </a:cubicBezTo>
                <a:cubicBezTo>
                  <a:pt x="1043" y="0"/>
                  <a:pt x="1489" y="227"/>
                  <a:pt x="1633" y="272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739155" y="2863850"/>
          <a:ext cx="252253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6" imgW="2743200" imgH="622080" progId="Equation.DSMT4">
                  <p:embed/>
                </p:oleObj>
              </mc:Choice>
              <mc:Fallback>
                <p:oleObj name="Equation" r:id="rId6" imgW="2743200" imgH="622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55" y="2863850"/>
                        <a:ext cx="2522538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734393" y="3576638"/>
          <a:ext cx="26114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8" imgW="2692080" imgH="520560" progId="Equation.DSMT4">
                  <p:embed/>
                </p:oleObj>
              </mc:Choice>
              <mc:Fallback>
                <p:oleObj name="Equation" r:id="rId8" imgW="2692080" imgH="520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93" y="3576638"/>
                        <a:ext cx="261143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721693" y="4271963"/>
          <a:ext cx="2770187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10" imgW="3035160" imgH="520560" progId="Equation.DSMT4">
                  <p:embed/>
                </p:oleObj>
              </mc:Choice>
              <mc:Fallback>
                <p:oleObj name="Equation" r:id="rId10" imgW="3035160" imgH="520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93" y="4271963"/>
                        <a:ext cx="2770187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794718" y="4972050"/>
          <a:ext cx="2468562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12" imgW="3187440" imgH="1002960" progId="Equation.DSMT4">
                  <p:embed/>
                </p:oleObj>
              </mc:Choice>
              <mc:Fallback>
                <p:oleObj name="Equation" r:id="rId12" imgW="3187440" imgH="1002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718" y="4972050"/>
                        <a:ext cx="2468562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686768" y="5864225"/>
          <a:ext cx="2717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14" imgW="2717640" imgH="520560" progId="Equation.DSMT4">
                  <p:embed/>
                </p:oleObj>
              </mc:Choice>
              <mc:Fallback>
                <p:oleObj name="Equation" r:id="rId14" imgW="2717640" imgH="520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768" y="5864225"/>
                        <a:ext cx="27178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4" name="Object 3"/>
          <p:cNvGraphicFramePr>
            <a:graphicFrameLocks noChangeAspect="1"/>
          </p:cNvGraphicFramePr>
          <p:nvPr/>
        </p:nvGraphicFramePr>
        <p:xfrm>
          <a:off x="621680" y="1468438"/>
          <a:ext cx="2857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16" imgW="2831760" imgH="482400" progId="Equation.DSMT4">
                  <p:embed/>
                </p:oleObj>
              </mc:Choice>
              <mc:Fallback>
                <p:oleObj name="Equation" r:id="rId16" imgW="2831760" imgH="482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80" y="1468438"/>
                        <a:ext cx="28575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3"/>
          <p:cNvGraphicFramePr>
            <a:graphicFrameLocks noChangeAspect="1"/>
          </p:cNvGraphicFramePr>
          <p:nvPr/>
        </p:nvGraphicFramePr>
        <p:xfrm>
          <a:off x="4818063" y="1493838"/>
          <a:ext cx="29210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18" imgW="2895480" imgH="482400" progId="Equation.DSMT4">
                  <p:embed/>
                </p:oleObj>
              </mc:Choice>
              <mc:Fallback>
                <p:oleObj name="Equation" r:id="rId18" imgW="2895480" imgH="482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063" y="1493838"/>
                        <a:ext cx="29210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391150" y="1527175"/>
            <a:ext cx="282575" cy="4206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7246938" y="1512888"/>
            <a:ext cx="587375" cy="4254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522913" y="1325563"/>
            <a:ext cx="1943100" cy="230187"/>
          </a:xfrm>
          <a:custGeom>
            <a:avLst/>
            <a:gdLst>
              <a:gd name="T0" fmla="*/ 0 w 1633"/>
              <a:gd name="T1" fmla="*/ 229738 h 272"/>
              <a:gd name="T2" fmla="*/ 916790 w 1633"/>
              <a:gd name="T3" fmla="*/ 0 h 272"/>
              <a:gd name="T4" fmla="*/ 1941788 w 1633"/>
              <a:gd name="T5" fmla="*/ 229738 h 272"/>
              <a:gd name="T6" fmla="*/ 0 60000 65536"/>
              <a:gd name="T7" fmla="*/ 0 60000 65536"/>
              <a:gd name="T8" fmla="*/ 0 60000 65536"/>
              <a:gd name="T9" fmla="*/ 0 w 1633"/>
              <a:gd name="T10" fmla="*/ 0 h 272"/>
              <a:gd name="T11" fmla="*/ 1633 w 1633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3" h="272">
                <a:moveTo>
                  <a:pt x="0" y="272"/>
                </a:moveTo>
                <a:cubicBezTo>
                  <a:pt x="249" y="136"/>
                  <a:pt x="499" y="0"/>
                  <a:pt x="771" y="0"/>
                </a:cubicBezTo>
                <a:cubicBezTo>
                  <a:pt x="1043" y="0"/>
                  <a:pt x="1489" y="227"/>
                  <a:pt x="1633" y="272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4967288" y="2197100"/>
          <a:ext cx="27781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20" imgW="2463480" imgH="406080" progId="Equation.DSMT4">
                  <p:embed/>
                </p:oleObj>
              </mc:Choice>
              <mc:Fallback>
                <p:oleObj name="Equation" r:id="rId20" imgW="2463480" imgH="4060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88" y="2197100"/>
                        <a:ext cx="2778125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4930775" y="2860675"/>
          <a:ext cx="2820988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22" imgW="2908080" imgH="622080" progId="Equation.DSMT4">
                  <p:embed/>
                </p:oleObj>
              </mc:Choice>
              <mc:Fallback>
                <p:oleObj name="Equation" r:id="rId22" imgW="2908080" imgH="6220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775" y="2860675"/>
                        <a:ext cx="2820988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6"/>
          <p:cNvGraphicFramePr>
            <a:graphicFrameLocks noChangeAspect="1"/>
          </p:cNvGraphicFramePr>
          <p:nvPr/>
        </p:nvGraphicFramePr>
        <p:xfrm>
          <a:off x="4916488" y="3559175"/>
          <a:ext cx="301148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24" imgW="3301920" imgH="622080" progId="Equation.DSMT4">
                  <p:embed/>
                </p:oleObj>
              </mc:Choice>
              <mc:Fallback>
                <p:oleObj name="Equation" r:id="rId24" imgW="3301920" imgH="6220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6488" y="3559175"/>
                        <a:ext cx="3011487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/>
        </p:nvGraphicFramePr>
        <p:xfrm>
          <a:off x="4997450" y="4276725"/>
          <a:ext cx="266541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Equation" r:id="rId26" imgW="3441600" imgH="1079280" progId="Equation.DSMT4">
                  <p:embed/>
                </p:oleObj>
              </mc:Choice>
              <mc:Fallback>
                <p:oleObj name="Equation" r:id="rId26" imgW="3441600" imgH="10792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0" y="4276725"/>
                        <a:ext cx="2665413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4940300" y="5156200"/>
          <a:ext cx="2857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name="Equation" r:id="rId28" imgW="2857320" imgH="622080" progId="Equation.DSMT4">
                  <p:embed/>
                </p:oleObj>
              </mc:Choice>
              <mc:Fallback>
                <p:oleObj name="Equation" r:id="rId28" imgW="2857320" imgH="6220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300" y="5156200"/>
                        <a:ext cx="28575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16" grpId="0" animBg="1"/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QUIZZES" val="0"/>
  <p:tag name="ISPRING_SCORM_PASSING_SCORE" val="100.0000000000"/>
  <p:tag name="GENSWF_OUTPUT_FILE_NAME" val="m9pch4.4"/>
  <p:tag name="ISPRING_RESOURCE_PATHS_HASH" val="8ce696e9412443ecc57c32ed4796326ae4778a"/>
  <p:tag name="ISPRING_RESOURCE_PATHS_HASH_2" val="c69458a67c6a61d40d8aa9c1893633fa9c4c14e"/>
  <p:tag name="ISPRING_RESOURCE_PATHS_HASH_PRESENTER" val="7bbce78a675b13714dc7c690721f88c3fdf6ae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296</Words>
  <Application>Microsoft Office PowerPoint</Application>
  <PresentationFormat>On-screen Show (4:3)</PresentationFormat>
  <Paragraphs>47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MathType 6.0 Equation</vt:lpstr>
      <vt:lpstr>section 4.4 factoring and solving trinomials </vt:lpstr>
      <vt:lpstr>I) Factoring Trinomials</vt:lpstr>
      <vt:lpstr>ii) BUM Method</vt:lpstr>
      <vt:lpstr>Practice: Factor each of the following trinomials using the BUM Method</vt:lpstr>
      <vt:lpstr>III) Grouping Method</vt:lpstr>
      <vt:lpstr>Practice: Factor each of the following using the Grouping Method</vt:lpstr>
      <vt:lpstr>III) Criss-Cross Method</vt:lpstr>
      <vt:lpstr>Practice: Factor the following using the Criss-Cross Method</vt:lpstr>
      <vt:lpstr>Ex: Factor each of the following trinomials:</vt:lpstr>
      <vt:lpstr>PowerPoint Presentation</vt:lpstr>
      <vt:lpstr>Challenge: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4.4 Factoring Trinomials</dc:title>
  <dc:creator>Danny Young</dc:creator>
  <cp:lastModifiedBy>Danny Young</cp:lastModifiedBy>
  <cp:revision>21</cp:revision>
  <dcterms:created xsi:type="dcterms:W3CDTF">2011-06-27T16:11:13Z</dcterms:created>
  <dcterms:modified xsi:type="dcterms:W3CDTF">2017-01-16T21:57:49Z</dcterms:modified>
</cp:coreProperties>
</file>